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740" r:id="rId5"/>
    <p:sldMasterId id="2147483653" r:id="rId6"/>
  </p:sldMasterIdLst>
  <p:notesMasterIdLst>
    <p:notesMasterId r:id="rId32"/>
  </p:notesMasterIdLst>
  <p:handoutMasterIdLst>
    <p:handoutMasterId r:id="rId33"/>
  </p:handoutMasterIdLst>
  <p:sldIdLst>
    <p:sldId id="272" r:id="rId7"/>
    <p:sldId id="327" r:id="rId8"/>
    <p:sldId id="328" r:id="rId9"/>
    <p:sldId id="342" r:id="rId10"/>
    <p:sldId id="329" r:id="rId11"/>
    <p:sldId id="309" r:id="rId12"/>
    <p:sldId id="331" r:id="rId13"/>
    <p:sldId id="332" r:id="rId14"/>
    <p:sldId id="333" r:id="rId15"/>
    <p:sldId id="335" r:id="rId16"/>
    <p:sldId id="336" r:id="rId17"/>
    <p:sldId id="310" r:id="rId18"/>
    <p:sldId id="296" r:id="rId19"/>
    <p:sldId id="324" r:id="rId20"/>
    <p:sldId id="297" r:id="rId21"/>
    <p:sldId id="295" r:id="rId22"/>
    <p:sldId id="330" r:id="rId23"/>
    <p:sldId id="299" r:id="rId24"/>
    <p:sldId id="300" r:id="rId25"/>
    <p:sldId id="343" r:id="rId26"/>
    <p:sldId id="334" r:id="rId27"/>
    <p:sldId id="301" r:id="rId28"/>
    <p:sldId id="325" r:id="rId29"/>
    <p:sldId id="302" r:id="rId30"/>
    <p:sldId id="304" r:id="rId31"/>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N W3"/>
        <a:cs typeface="ヒラギノ角ゴ ProN W3"/>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N W3"/>
        <a:cs typeface="ヒラギノ角ゴ ProN W3"/>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N W3"/>
        <a:cs typeface="ヒラギノ角ゴ ProN W3"/>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N W3"/>
        <a:cs typeface="ヒラギノ角ゴ ProN W3"/>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N W3"/>
        <a:cs typeface="ヒラギノ角ゴ ProN W3"/>
      </a:defRPr>
    </a:lvl5pPr>
    <a:lvl6pPr marL="2286000" algn="l" defTabSz="914400" rtl="0" eaLnBrk="1" latinLnBrk="0" hangingPunct="1">
      <a:defRPr kern="1200">
        <a:solidFill>
          <a:schemeClr val="tx1"/>
        </a:solidFill>
        <a:latin typeface="Arial" panose="020B0604020202020204" pitchFamily="34" charset="0"/>
        <a:ea typeface="ヒラギノ角ゴ ProN W3"/>
        <a:cs typeface="ヒラギノ角ゴ ProN W3"/>
      </a:defRPr>
    </a:lvl6pPr>
    <a:lvl7pPr marL="2743200" algn="l" defTabSz="914400" rtl="0" eaLnBrk="1" latinLnBrk="0" hangingPunct="1">
      <a:defRPr kern="1200">
        <a:solidFill>
          <a:schemeClr val="tx1"/>
        </a:solidFill>
        <a:latin typeface="Arial" panose="020B0604020202020204" pitchFamily="34" charset="0"/>
        <a:ea typeface="ヒラギノ角ゴ ProN W3"/>
        <a:cs typeface="ヒラギノ角ゴ ProN W3"/>
      </a:defRPr>
    </a:lvl7pPr>
    <a:lvl8pPr marL="3200400" algn="l" defTabSz="914400" rtl="0" eaLnBrk="1" latinLnBrk="0" hangingPunct="1">
      <a:defRPr kern="1200">
        <a:solidFill>
          <a:schemeClr val="tx1"/>
        </a:solidFill>
        <a:latin typeface="Arial" panose="020B0604020202020204" pitchFamily="34" charset="0"/>
        <a:ea typeface="ヒラギノ角ゴ ProN W3"/>
        <a:cs typeface="ヒラギノ角ゴ ProN W3"/>
      </a:defRPr>
    </a:lvl8pPr>
    <a:lvl9pPr marL="3657600" algn="l" defTabSz="914400" rtl="0" eaLnBrk="1" latinLnBrk="0" hangingPunct="1">
      <a:defRPr kern="1200">
        <a:solidFill>
          <a:schemeClr val="tx1"/>
        </a:solidFill>
        <a:latin typeface="Arial" panose="020B0604020202020204" pitchFamily="34" charset="0"/>
        <a:ea typeface="ヒラギノ角ゴ ProN W3"/>
        <a:cs typeface="ヒラギノ角ゴ ProN W3"/>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C7C"/>
    <a:srgbClr val="384D9B"/>
    <a:srgbClr val="F68827"/>
    <a:srgbClr val="A32C61"/>
    <a:srgbClr val="9FBF1A"/>
    <a:srgbClr val="58B1E4"/>
    <a:srgbClr val="B3B3B3"/>
    <a:srgbClr val="FCC327"/>
    <a:srgbClr val="DE2B28"/>
    <a:srgbClr val="F08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7" autoAdjust="0"/>
    <p:restoredTop sz="92718" autoAdjust="0"/>
  </p:normalViewPr>
  <p:slideViewPr>
    <p:cSldViewPr snapToGrid="0">
      <p:cViewPr>
        <p:scale>
          <a:sx n="76" d="100"/>
          <a:sy n="76" d="100"/>
        </p:scale>
        <p:origin x="-9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958" y="-108"/>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nas2.mustangeng.com\market\_M&amp;A\Strategy\Shales\rystad%20data%202014-03-24\redo%20of%20all%20shales%20by%20shale%20-%20working%20ver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24979552839186E-2"/>
          <c:y val="3.0799266769416807E-2"/>
          <c:w val="0.62588259704966054"/>
          <c:h val="0.89970546707626931"/>
        </c:manualLayout>
      </c:layout>
      <c:scatterChart>
        <c:scatterStyle val="lineMarker"/>
        <c:varyColors val="0"/>
        <c:ser>
          <c:idx val="1"/>
          <c:order val="0"/>
          <c:tx>
            <c:strRef>
              <c:f>'Service Type PvTbl'!$A$24</c:f>
              <c:strCache>
                <c:ptCount val="1"/>
                <c:pt idx="0">
                  <c:v>Maintenance Services</c:v>
                </c:pt>
              </c:strCache>
            </c:strRef>
          </c:tx>
          <c:spPr>
            <a:ln w="38100"/>
          </c:spPr>
          <c:xVal>
            <c:numRef>
              <c:f>'Service Type PvTbl'!$B$22:$K$22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xVal>
          <c:yVal>
            <c:numRef>
              <c:f>'Service Type PvTbl'!$B$24:$K$24</c:f>
              <c:numCache>
                <c:formatCode>_("$"* #,##0.00_)"M";_("$"* \(#,##0.00\);_("$"* "-"??_);_(@_)</c:formatCode>
                <c:ptCount val="10"/>
                <c:pt idx="0">
                  <c:v>2727.5040206107533</c:v>
                </c:pt>
                <c:pt idx="1">
                  <c:v>4025.6201303034391</c:v>
                </c:pt>
                <c:pt idx="2">
                  <c:v>5419.523880165686</c:v>
                </c:pt>
                <c:pt idx="3">
                  <c:v>6772.2124740142117</c:v>
                </c:pt>
                <c:pt idx="4">
                  <c:v>7887.4093578142201</c:v>
                </c:pt>
                <c:pt idx="5">
                  <c:v>8859.1554991441699</c:v>
                </c:pt>
                <c:pt idx="6">
                  <c:v>9571.8162590580323</c:v>
                </c:pt>
                <c:pt idx="7">
                  <c:v>10096.997007285861</c:v>
                </c:pt>
                <c:pt idx="8">
                  <c:v>10490.057590790693</c:v>
                </c:pt>
                <c:pt idx="9">
                  <c:v>10801.579822769998</c:v>
                </c:pt>
              </c:numCache>
            </c:numRef>
          </c:yVal>
          <c:smooth val="0"/>
        </c:ser>
        <c:ser>
          <c:idx val="2"/>
          <c:order val="1"/>
          <c:tx>
            <c:strRef>
              <c:f>'Service Type PvTbl'!$A$25</c:f>
              <c:strCache>
                <c:ptCount val="1"/>
                <c:pt idx="0">
                  <c:v>Operational and Professional Services</c:v>
                </c:pt>
              </c:strCache>
            </c:strRef>
          </c:tx>
          <c:spPr>
            <a:ln w="38100"/>
          </c:spPr>
          <c:xVal>
            <c:numRef>
              <c:f>'Service Type PvTbl'!$B$22:$K$22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xVal>
          <c:yVal>
            <c:numRef>
              <c:f>'Service Type PvTbl'!$B$25:$K$25</c:f>
              <c:numCache>
                <c:formatCode>_("$"* #,##0.00_)"M";_("$"* \(#,##0.00\);_("$"* "-"??_);_(@_)</c:formatCode>
                <c:ptCount val="10"/>
                <c:pt idx="0">
                  <c:v>2362.2413485656475</c:v>
                </c:pt>
                <c:pt idx="1">
                  <c:v>3353.8061148341599</c:v>
                </c:pt>
                <c:pt idx="2">
                  <c:v>4296.7626364399102</c:v>
                </c:pt>
                <c:pt idx="3">
                  <c:v>5241.6056050923289</c:v>
                </c:pt>
                <c:pt idx="4">
                  <c:v>5888.8332244601243</c:v>
                </c:pt>
                <c:pt idx="5">
                  <c:v>6463.074131790223</c:v>
                </c:pt>
                <c:pt idx="6">
                  <c:v>6944.7029062833662</c:v>
                </c:pt>
                <c:pt idx="7">
                  <c:v>7261.6640106061404</c:v>
                </c:pt>
                <c:pt idx="8">
                  <c:v>7515.6227588989113</c:v>
                </c:pt>
                <c:pt idx="9">
                  <c:v>7730.2174290799985</c:v>
                </c:pt>
              </c:numCache>
            </c:numRef>
          </c:yVal>
          <c:smooth val="0"/>
        </c:ser>
        <c:ser>
          <c:idx val="5"/>
          <c:order val="2"/>
          <c:tx>
            <c:strRef>
              <c:f>'Service Type PvTbl'!$A$28</c:f>
              <c:strCache>
                <c:ptCount val="1"/>
                <c:pt idx="0">
                  <c:v>Transportation and Logistics</c:v>
                </c:pt>
              </c:strCache>
            </c:strRef>
          </c:tx>
          <c:xVal>
            <c:numRef>
              <c:f>'Service Type PvTbl'!$B$22:$K$22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xVal>
          <c:yVal>
            <c:numRef>
              <c:f>'Service Type PvTbl'!$B$28:$K$28</c:f>
              <c:numCache>
                <c:formatCode>General</c:formatCode>
                <c:ptCount val="10"/>
                <c:pt idx="0">
                  <c:v>3020.6654641599989</c:v>
                </c:pt>
                <c:pt idx="1">
                  <c:v>3963.2390521740012</c:v>
                </c:pt>
                <c:pt idx="2">
                  <c:v>4031.367103869999</c:v>
                </c:pt>
                <c:pt idx="3">
                  <c:v>4560.0755652999997</c:v>
                </c:pt>
                <c:pt idx="4">
                  <c:v>4751.9522576600002</c:v>
                </c:pt>
                <c:pt idx="5">
                  <c:v>4890.5938742300004</c:v>
                </c:pt>
                <c:pt idx="6">
                  <c:v>4978.8652527000004</c:v>
                </c:pt>
                <c:pt idx="7">
                  <c:v>5071.3175206999995</c:v>
                </c:pt>
                <c:pt idx="8">
                  <c:v>5036.0961885999996</c:v>
                </c:pt>
                <c:pt idx="9">
                  <c:v>5062.1846033999973</c:v>
                </c:pt>
              </c:numCache>
            </c:numRef>
          </c:yVal>
          <c:smooth val="0"/>
        </c:ser>
        <c:dLbls>
          <c:showLegendKey val="0"/>
          <c:showVal val="0"/>
          <c:showCatName val="0"/>
          <c:showSerName val="0"/>
          <c:showPercent val="0"/>
          <c:showBubbleSize val="0"/>
        </c:dLbls>
        <c:axId val="101733504"/>
        <c:axId val="101735040"/>
      </c:scatterChart>
      <c:valAx>
        <c:axId val="101733504"/>
        <c:scaling>
          <c:orientation val="minMax"/>
        </c:scaling>
        <c:delete val="0"/>
        <c:axPos val="b"/>
        <c:numFmt formatCode="General" sourceLinked="1"/>
        <c:majorTickMark val="out"/>
        <c:minorTickMark val="none"/>
        <c:tickLblPos val="nextTo"/>
        <c:crossAx val="101735040"/>
        <c:crosses val="autoZero"/>
        <c:crossBetween val="midCat"/>
      </c:valAx>
      <c:valAx>
        <c:axId val="101735040"/>
        <c:scaling>
          <c:orientation val="minMax"/>
        </c:scaling>
        <c:delete val="0"/>
        <c:axPos val="l"/>
        <c:majorGridlines/>
        <c:numFmt formatCode="_(&quot;$&quot;* #,##0_)&quot;M&quot;;_(&quot;$&quot;* \(#,##0.00\);_(&quot;$&quot;* &quot;-&quot;??_);_(@_)" sourceLinked="0"/>
        <c:majorTickMark val="out"/>
        <c:minorTickMark val="none"/>
        <c:tickLblPos val="nextTo"/>
        <c:crossAx val="101733504"/>
        <c:crosses val="autoZero"/>
        <c:crossBetween val="midCat"/>
      </c:valAx>
    </c:plotArea>
    <c:legend>
      <c:legendPos val="r"/>
      <c:layout>
        <c:manualLayout>
          <c:xMode val="edge"/>
          <c:yMode val="edge"/>
          <c:x val="0.73049317622478482"/>
          <c:y val="0.12203523036651044"/>
          <c:w val="0.26065413255708475"/>
          <c:h val="0.73096282821504832"/>
        </c:manualLayout>
      </c:layout>
      <c:overlay val="0"/>
      <c:txPr>
        <a:bodyPr/>
        <a:lstStyle/>
        <a:p>
          <a:pPr>
            <a:defRPr sz="9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37F05AF-EE7E-4E24-BCF4-12BE54BAF2C5}" type="datetimeFigureOut">
              <a:rPr lang="en-US"/>
              <a:pPr>
                <a:defRPr/>
              </a:pPr>
              <a:t>8/18/2014</a:t>
            </a:fld>
            <a:endParaRPr lang="en-US" dirty="0"/>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DE8768A-7BCE-433B-A7C3-CD0B0AD3ABA8}" type="slidenum">
              <a:rPr lang="en-US"/>
              <a:pPr/>
              <a:t>‹#›</a:t>
            </a:fld>
            <a:endParaRPr lang="en-US" dirty="0"/>
          </a:p>
        </p:txBody>
      </p:sp>
    </p:spTree>
    <p:extLst>
      <p:ext uri="{BB962C8B-B14F-4D97-AF65-F5344CB8AC3E}">
        <p14:creationId xmlns:p14="http://schemas.microsoft.com/office/powerpoint/2010/main" val="30271568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9F23696-8F79-4256-9B49-13C2E862EC2A}" type="datetimeFigureOut">
              <a:rPr lang="en-US"/>
              <a:pPr>
                <a:defRPr/>
              </a:pPr>
              <a:t>8/18/2014</a:t>
            </a:fld>
            <a:endParaRPr lang="en-US"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24BDC24-0B45-492B-97D9-47456ACE47D3}" type="slidenum">
              <a:rPr lang="en-US"/>
              <a:pPr/>
              <a:t>‹#›</a:t>
            </a:fld>
            <a:endParaRPr lang="en-US" dirty="0"/>
          </a:p>
        </p:txBody>
      </p:sp>
    </p:spTree>
    <p:extLst>
      <p:ext uri="{BB962C8B-B14F-4D97-AF65-F5344CB8AC3E}">
        <p14:creationId xmlns:p14="http://schemas.microsoft.com/office/powerpoint/2010/main" val="6716528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9CBC01-B907-E045-AD25-9D82576A88CB}" type="slidenum">
              <a:rPr lang="en-US" smtClean="0"/>
              <a:pPr/>
              <a:t>1</a:t>
            </a:fld>
            <a:endParaRPr lang="en-US" dirty="0"/>
          </a:p>
        </p:txBody>
      </p:sp>
    </p:spTree>
    <p:extLst>
      <p:ext uri="{BB962C8B-B14F-4D97-AF65-F5344CB8AC3E}">
        <p14:creationId xmlns:p14="http://schemas.microsoft.com/office/powerpoint/2010/main" val="290080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xfrm>
            <a:off x="728187" y="4656892"/>
            <a:ext cx="5444490" cy="5001458"/>
          </a:xfrm>
          <a:ln/>
        </p:spPr>
        <p:txBody>
          <a:bodyPr/>
          <a:lstStyle/>
          <a:p>
            <a:pPr marL="0" indent="0">
              <a:buFont typeface="Arial" panose="020B0604020202020204" pitchFamily="34" charset="0"/>
              <a:buNone/>
            </a:pPr>
            <a:endParaRPr lang="en-GB" sz="1200" dirty="0" smtClean="0">
              <a:latin typeface="+mn-lt"/>
              <a:cs typeface="Arial" pitchFamily="34" charset="0"/>
            </a:endParaRPr>
          </a:p>
        </p:txBody>
      </p:sp>
      <p:sp>
        <p:nvSpPr>
          <p:cNvPr id="65540" name="Slide Number Placeholder 3"/>
          <p:cNvSpPr>
            <a:spLocks noGrp="1"/>
          </p:cNvSpPr>
          <p:nvPr>
            <p:ph type="sldNum" sz="quarter" idx="5"/>
          </p:nvPr>
        </p:nvSpPr>
        <p:spPr>
          <a:noFill/>
        </p:spPr>
        <p:txBody>
          <a:bodyPr/>
          <a:lstStyle/>
          <a:p>
            <a:pPr defTabSz="928688"/>
            <a:fld id="{BD33E401-1EB4-4A49-8FAD-821C9C559CBA}" type="slidenum">
              <a:rPr lang="en-GB" smtClean="0"/>
              <a:pPr defTabSz="928688"/>
              <a:t>10</a:t>
            </a:fld>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a:xfrm>
            <a:off x="651987" y="4790244"/>
            <a:ext cx="5444490" cy="4474289"/>
          </a:xfrm>
          <a:ln/>
        </p:spPr>
        <p:txBody>
          <a:bodyPr/>
          <a:lstStyle/>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p:txBody>
      </p:sp>
      <p:sp>
        <p:nvSpPr>
          <p:cNvPr id="67588" name="Slide Number Placeholder 3"/>
          <p:cNvSpPr>
            <a:spLocks noGrp="1"/>
          </p:cNvSpPr>
          <p:nvPr>
            <p:ph type="sldNum" sz="quarter" idx="5"/>
          </p:nvPr>
        </p:nvSpPr>
        <p:spPr>
          <a:noFill/>
        </p:spPr>
        <p:txBody>
          <a:bodyPr/>
          <a:lstStyle/>
          <a:p>
            <a:pPr defTabSz="928688"/>
            <a:fld id="{BDDDA3BC-0EFE-482E-B1D5-28E7AF290A5A}" type="slidenum">
              <a:rPr lang="en-GB" smtClean="0"/>
              <a:pPr defTabSz="928688"/>
              <a:t>11</a:t>
            </a:fld>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9CBC01-B907-E045-AD25-9D82576A88C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00803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a:ln/>
        </p:spPr>
        <p:txBody>
          <a:bodyPr/>
          <a:lstStyle/>
          <a:p>
            <a:pPr marL="180975" indent="-180975">
              <a:buFont typeface="Arial" pitchFamily="34" charset="0"/>
              <a:buChar char="•"/>
              <a:defRPr/>
            </a:pPr>
            <a:endParaRPr lang="en-GB" sz="1000" dirty="0" smtClean="0">
              <a:latin typeface="Arial" pitchFamily="34" charset="0"/>
              <a:cs typeface="Arial" pitchFamily="34" charset="0"/>
            </a:endParaRPr>
          </a:p>
        </p:txBody>
      </p:sp>
      <p:sp>
        <p:nvSpPr>
          <p:cNvPr id="68612" name="Slide Number Placeholder 3"/>
          <p:cNvSpPr>
            <a:spLocks noGrp="1"/>
          </p:cNvSpPr>
          <p:nvPr>
            <p:ph type="sldNum" sz="quarter" idx="5"/>
          </p:nvPr>
        </p:nvSpPr>
        <p:spPr>
          <a:noFill/>
        </p:spPr>
        <p:txBody>
          <a:bodyPr/>
          <a:lstStyle/>
          <a:p>
            <a:pPr defTabSz="928688"/>
            <a:fld id="{3546A9C7-ED5B-4671-BBD2-298B77DE8312}" type="slidenum">
              <a:rPr lang="en-GB" smtClean="0"/>
              <a:pPr defTabSz="928688"/>
              <a:t>13</a:t>
            </a:fld>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4BDC24-0B45-492B-97D9-47456ACE47D3}" type="slidenum">
              <a:rPr lang="en-US" smtClean="0"/>
              <a:pPr/>
              <a:t>14</a:t>
            </a:fld>
            <a:endParaRPr lang="en-US" dirty="0"/>
          </a:p>
        </p:txBody>
      </p:sp>
    </p:spTree>
    <p:extLst>
      <p:ext uri="{BB962C8B-B14F-4D97-AF65-F5344CB8AC3E}">
        <p14:creationId xmlns:p14="http://schemas.microsoft.com/office/powerpoint/2010/main" val="407956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a:xfrm>
            <a:off x="680564" y="4723568"/>
            <a:ext cx="5801428" cy="4474289"/>
          </a:xfrm>
          <a:noFill/>
          <a:ln/>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i="0" kern="1200" dirty="0" smtClean="0">
              <a:solidFill>
                <a:schemeClr val="tx1"/>
              </a:solidFill>
              <a:effectLst/>
              <a:latin typeface="+mn-lt"/>
              <a:ea typeface="+mn-ea"/>
              <a:cs typeface="+mn-cs"/>
            </a:endParaRPr>
          </a:p>
        </p:txBody>
      </p:sp>
      <p:sp>
        <p:nvSpPr>
          <p:cNvPr id="73732" name="Slide Number Placeholder 3"/>
          <p:cNvSpPr>
            <a:spLocks noGrp="1"/>
          </p:cNvSpPr>
          <p:nvPr>
            <p:ph type="sldNum" sz="quarter" idx="5"/>
          </p:nvPr>
        </p:nvSpPr>
        <p:spPr>
          <a:noFill/>
        </p:spPr>
        <p:txBody>
          <a:bodyPr/>
          <a:lstStyle/>
          <a:p>
            <a:pPr defTabSz="928688"/>
            <a:fld id="{3CE896F0-AD6B-4164-A2EB-C6CE4402FE94}" type="slidenum">
              <a:rPr lang="en-GB" smtClean="0"/>
              <a:pPr defTabSz="928688"/>
              <a:t>15</a:t>
            </a:fld>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a:ln/>
        </p:spPr>
        <p:txBody>
          <a:bodyPr/>
          <a:lstStyle/>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GB" sz="1050" kern="1200" dirty="0" smtClean="0">
              <a:solidFill>
                <a:schemeClr val="tx1"/>
              </a:solidFill>
            </a:endParaRPr>
          </a:p>
        </p:txBody>
      </p:sp>
      <p:sp>
        <p:nvSpPr>
          <p:cNvPr id="71684" name="Slide Number Placeholder 3"/>
          <p:cNvSpPr>
            <a:spLocks noGrp="1"/>
          </p:cNvSpPr>
          <p:nvPr>
            <p:ph type="sldNum" sz="quarter" idx="5"/>
          </p:nvPr>
        </p:nvSpPr>
        <p:spPr>
          <a:noFill/>
        </p:spPr>
        <p:txBody>
          <a:bodyPr/>
          <a:lstStyle/>
          <a:p>
            <a:pPr defTabSz="928688"/>
            <a:fld id="{B3A67BAB-C8AF-4656-B02D-28904CA6068D}" type="slidenum">
              <a:rPr lang="en-GB" smtClean="0"/>
              <a:pPr defTabSz="928688"/>
              <a:t>16</a:t>
            </a:fld>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a:noFill/>
          <a:ln/>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sz="1200" baseline="0" dirty="0" smtClean="0">
              <a:solidFill>
                <a:schemeClr val="tx1"/>
              </a:solidFill>
            </a:endParaRPr>
          </a:p>
        </p:txBody>
      </p:sp>
      <p:sp>
        <p:nvSpPr>
          <p:cNvPr id="75780" name="Slide Number Placeholder 3"/>
          <p:cNvSpPr txBox="1">
            <a:spLocks noGrp="1"/>
          </p:cNvSpPr>
          <p:nvPr/>
        </p:nvSpPr>
        <p:spPr bwMode="auto">
          <a:xfrm>
            <a:off x="3853342" y="9445547"/>
            <a:ext cx="2950685" cy="496966"/>
          </a:xfrm>
          <a:prstGeom prst="rect">
            <a:avLst/>
          </a:prstGeom>
          <a:noFill/>
          <a:ln w="9525">
            <a:noFill/>
            <a:miter lim="800000"/>
            <a:headEnd/>
            <a:tailEnd/>
          </a:ln>
        </p:spPr>
        <p:txBody>
          <a:bodyPr lIns="91443" rIns="91443" anchor="b"/>
          <a:lstStyle/>
          <a:p>
            <a:pPr algn="r" defTabSz="912813"/>
            <a:fld id="{EF712A7D-863F-42ED-B4F9-2204E5698C37}" type="slidenum">
              <a:rPr lang="en-GB" sz="1200">
                <a:latin typeface="Calibri" pitchFamily="34" charset="0"/>
              </a:rPr>
              <a:pPr algn="r" defTabSz="912813"/>
              <a:t>17</a:t>
            </a:fld>
            <a:endParaRPr lang="en-GB" sz="12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pPr marL="180975" indent="-180975">
              <a:buFontTx/>
              <a:buChar char="•"/>
            </a:pPr>
            <a:endParaRPr lang="en-GB" sz="1000" dirty="0" smtClean="0">
              <a:latin typeface="Arial" pitchFamily="34" charset="0"/>
            </a:endParaRPr>
          </a:p>
        </p:txBody>
      </p:sp>
      <p:sp>
        <p:nvSpPr>
          <p:cNvPr id="76804" name="Slide Number Placeholder 3"/>
          <p:cNvSpPr>
            <a:spLocks noGrp="1"/>
          </p:cNvSpPr>
          <p:nvPr>
            <p:ph type="sldNum" sz="quarter" idx="5"/>
          </p:nvPr>
        </p:nvSpPr>
        <p:spPr>
          <a:noFill/>
        </p:spPr>
        <p:txBody>
          <a:bodyPr/>
          <a:lstStyle/>
          <a:p>
            <a:pPr defTabSz="928688"/>
            <a:fld id="{364EE461-2328-4567-9AA0-2E1DF4261435}" type="slidenum">
              <a:rPr lang="en-GB" smtClean="0"/>
              <a:pPr defTabSz="928688"/>
              <a:t>18</a:t>
            </a:fld>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Slide Number Placeholder 3"/>
          <p:cNvSpPr txBox="1">
            <a:spLocks noGrp="1"/>
          </p:cNvSpPr>
          <p:nvPr/>
        </p:nvSpPr>
        <p:spPr bwMode="auto">
          <a:xfrm>
            <a:off x="3853342" y="9445547"/>
            <a:ext cx="2950685" cy="496966"/>
          </a:xfrm>
          <a:prstGeom prst="rect">
            <a:avLst/>
          </a:prstGeom>
          <a:noFill/>
          <a:ln w="9525">
            <a:noFill/>
            <a:miter lim="800000"/>
            <a:headEnd/>
            <a:tailEnd/>
          </a:ln>
        </p:spPr>
        <p:txBody>
          <a:bodyPr lIns="91443" rIns="91443" anchor="b"/>
          <a:lstStyle/>
          <a:p>
            <a:pPr algn="r" defTabSz="912813"/>
            <a:fld id="{DB2EB43C-25E4-4C3D-89A1-8C1231F679E0}" type="slidenum">
              <a:rPr lang="en-GB" sz="1200">
                <a:latin typeface="Calibri" pitchFamily="34" charset="0"/>
              </a:rPr>
              <a:pPr algn="r" defTabSz="912813"/>
              <a:t>19</a:t>
            </a:fld>
            <a:endParaRPr lang="en-GB" sz="1200" dirty="0">
              <a:latin typeface="Calibri" pitchFamily="34" charset="0"/>
            </a:endParaRPr>
          </a:p>
        </p:txBody>
      </p:sp>
      <p:sp>
        <p:nvSpPr>
          <p:cNvPr id="77828" name="Notes Placeholder 4"/>
          <p:cNvSpPr>
            <a:spLocks noGrp="1"/>
          </p:cNvSpPr>
          <p:nvPr/>
        </p:nvSpPr>
        <p:spPr bwMode="auto">
          <a:xfrm>
            <a:off x="680562" y="4723568"/>
            <a:ext cx="5444490" cy="4474289"/>
          </a:xfrm>
          <a:prstGeom prst="rect">
            <a:avLst/>
          </a:prstGeom>
          <a:noFill/>
          <a:ln w="9525">
            <a:noFill/>
            <a:miter lim="800000"/>
            <a:headEnd/>
            <a:tailEnd/>
          </a:ln>
        </p:spPr>
        <p:txBody>
          <a:bodyPr lIns="91443" rIns="91443"/>
          <a:lstStyle/>
          <a:p>
            <a:pPr eaLnBrk="0" hangingPunct="0">
              <a:spcBef>
                <a:spcPct val="30000"/>
              </a:spcBef>
            </a:pPr>
            <a:endParaRPr lang="en-GB"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4BDC24-0B45-492B-97D9-47456ACE47D3}" type="slidenum">
              <a:rPr lang="en-US" smtClean="0"/>
              <a:pPr/>
              <a:t>2</a:t>
            </a:fld>
            <a:endParaRPr lang="en-US" dirty="0"/>
          </a:p>
        </p:txBody>
      </p:sp>
    </p:spTree>
    <p:extLst>
      <p:ext uri="{BB962C8B-B14F-4D97-AF65-F5344CB8AC3E}">
        <p14:creationId xmlns:p14="http://schemas.microsoft.com/office/powerpoint/2010/main" val="72590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a:xfrm>
            <a:off x="680562" y="4723567"/>
            <a:ext cx="5444490" cy="4687133"/>
          </a:xfrm>
          <a:ln/>
        </p:spPr>
        <p:txBody>
          <a:bodyPr/>
          <a:lstStyle/>
          <a:p>
            <a:pPr marL="182563" indent="-182563">
              <a:buFont typeface="Arial" pitchFamily="34" charset="0"/>
              <a:buNone/>
              <a:defRPr/>
            </a:pPr>
            <a:endParaRPr lang="en-GB" sz="1100" dirty="0" smtClean="0">
              <a:cs typeface="Arial" pitchFamily="34" charset="0"/>
            </a:endParaRPr>
          </a:p>
        </p:txBody>
      </p:sp>
      <p:sp>
        <p:nvSpPr>
          <p:cNvPr id="62468" name="Slide Number Placeholder 3"/>
          <p:cNvSpPr txBox="1">
            <a:spLocks noGrp="1"/>
          </p:cNvSpPr>
          <p:nvPr/>
        </p:nvSpPr>
        <p:spPr bwMode="auto">
          <a:xfrm>
            <a:off x="3853342" y="9445547"/>
            <a:ext cx="2950685" cy="496966"/>
          </a:xfrm>
          <a:prstGeom prst="rect">
            <a:avLst/>
          </a:prstGeom>
          <a:noFill/>
          <a:ln w="9525">
            <a:noFill/>
            <a:miter lim="800000"/>
            <a:headEnd/>
            <a:tailEnd/>
          </a:ln>
        </p:spPr>
        <p:txBody>
          <a:bodyPr lIns="91443" rIns="91443" anchor="b"/>
          <a:lstStyle/>
          <a:p>
            <a:pPr algn="r" defTabSz="912813"/>
            <a:fld id="{452E72FB-BBA0-430C-89E7-04A5558D3B0A}" type="slidenum">
              <a:rPr lang="en-GB" sz="1200">
                <a:latin typeface="Calibri" pitchFamily="34" charset="0"/>
              </a:rPr>
              <a:pPr algn="r" defTabSz="912813"/>
              <a:t>20</a:t>
            </a:fld>
            <a:endParaRPr lang="en-GB" sz="12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noFill/>
          <a:ln/>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indent="0" fontAlgn="base">
              <a:buFont typeface="Arial" panose="020B0604020202020204" pitchFamily="34" charset="0"/>
              <a:buNone/>
            </a:pPr>
            <a:endParaRPr lang="en-GB" sz="1000" dirty="0" smtClean="0">
              <a:latin typeface="Arial" pitchFamily="34" charset="0"/>
              <a:cs typeface="Arial" pitchFamily="34" charset="0"/>
            </a:endParaRPr>
          </a:p>
        </p:txBody>
      </p:sp>
      <p:sp>
        <p:nvSpPr>
          <p:cNvPr id="64516" name="Slide Number Placeholder 3"/>
          <p:cNvSpPr txBox="1">
            <a:spLocks noGrp="1"/>
          </p:cNvSpPr>
          <p:nvPr/>
        </p:nvSpPr>
        <p:spPr bwMode="auto">
          <a:xfrm>
            <a:off x="3853342" y="9445547"/>
            <a:ext cx="2950685" cy="496966"/>
          </a:xfrm>
          <a:prstGeom prst="rect">
            <a:avLst/>
          </a:prstGeom>
          <a:noFill/>
          <a:ln w="9525">
            <a:noFill/>
            <a:miter lim="800000"/>
            <a:headEnd/>
            <a:tailEnd/>
          </a:ln>
        </p:spPr>
        <p:txBody>
          <a:bodyPr lIns="91443" rIns="91443" anchor="b"/>
          <a:lstStyle/>
          <a:p>
            <a:pPr algn="r" defTabSz="912813"/>
            <a:fld id="{875221C7-C637-401D-BE3E-A90D807ACAFF}" type="slidenum">
              <a:rPr lang="en-GB" sz="1200">
                <a:latin typeface="Calibri" pitchFamily="34" charset="0"/>
              </a:rPr>
              <a:pPr algn="r" defTabSz="912813"/>
              <a:t>21</a:t>
            </a:fld>
            <a:endParaRPr lang="en-GB" sz="1200" dirty="0">
              <a:latin typeface="Calibri" pitchFamily="34" charset="0"/>
            </a:endParaRPr>
          </a:p>
        </p:txBody>
      </p:sp>
      <p:sp>
        <p:nvSpPr>
          <p:cNvPr id="64517" name="Notes Placeholder 2"/>
          <p:cNvSpPr txBox="1">
            <a:spLocks/>
          </p:cNvSpPr>
          <p:nvPr/>
        </p:nvSpPr>
        <p:spPr bwMode="auto">
          <a:xfrm>
            <a:off x="3526546" y="5314213"/>
            <a:ext cx="5444490" cy="4474289"/>
          </a:xfrm>
          <a:prstGeom prst="rect">
            <a:avLst/>
          </a:prstGeom>
          <a:noFill/>
          <a:ln w="9525">
            <a:noFill/>
            <a:miter lim="800000"/>
            <a:headEnd/>
            <a:tailEnd/>
          </a:ln>
        </p:spPr>
        <p:txBody>
          <a:bodyPr lIns="91443" rIns="91443"/>
          <a:lstStyle/>
          <a:p>
            <a:pPr marL="180975" indent="-180975" defTabSz="912813" eaLnBrk="0" fontAlgn="ctr" hangingPunct="0">
              <a:spcBef>
                <a:spcPct val="30000"/>
              </a:spcBef>
            </a:pPr>
            <a:endParaRPr lang="en-GB" sz="1200" dirty="0">
              <a:latin typeface="Calibri" pitchFamily="34" charset="0"/>
            </a:endParaRPr>
          </a:p>
          <a:p>
            <a:pPr marL="180975" indent="-180975" defTabSz="912813">
              <a:buFont typeface="Arial" pitchFamily="34" charset="0"/>
              <a:buChar char="•"/>
            </a:pPr>
            <a:endParaRPr lang="en-GB" sz="1000" dirty="0"/>
          </a:p>
          <a:p>
            <a:pPr marL="180975" indent="-180975" defTabSz="912813"/>
            <a:endParaRPr lang="en-GB" sz="1000" dirty="0"/>
          </a:p>
          <a:p>
            <a:pPr marL="180975" indent="-180975" defTabSz="912813"/>
            <a:r>
              <a:rPr lang="en-GB" sz="1000"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a:noFill/>
          <a:ln/>
        </p:spPr>
        <p:txBody>
          <a:bodyPr/>
          <a:lstStyle/>
          <a:p>
            <a:pPr marL="0" indent="0">
              <a:buFont typeface="Arial" panose="020B0604020202020204" pitchFamily="34" charset="0"/>
              <a:buNone/>
            </a:pPr>
            <a:endParaRPr lang="en-US" sz="1000" dirty="0" smtClean="0">
              <a:latin typeface="Arial" pitchFamily="34" charset="0"/>
              <a:cs typeface="Arial" pitchFamily="34" charset="0"/>
            </a:endParaRPr>
          </a:p>
        </p:txBody>
      </p:sp>
      <p:sp>
        <p:nvSpPr>
          <p:cNvPr id="78852" name="Slide Number Placeholder 3"/>
          <p:cNvSpPr txBox="1">
            <a:spLocks noGrp="1"/>
          </p:cNvSpPr>
          <p:nvPr/>
        </p:nvSpPr>
        <p:spPr bwMode="auto">
          <a:xfrm>
            <a:off x="3853342" y="9445547"/>
            <a:ext cx="2950685" cy="496966"/>
          </a:xfrm>
          <a:prstGeom prst="rect">
            <a:avLst/>
          </a:prstGeom>
          <a:noFill/>
          <a:ln w="9525">
            <a:noFill/>
            <a:miter lim="800000"/>
            <a:headEnd/>
            <a:tailEnd/>
          </a:ln>
        </p:spPr>
        <p:txBody>
          <a:bodyPr lIns="91443" rIns="91443" anchor="b"/>
          <a:lstStyle/>
          <a:p>
            <a:pPr algn="r" defTabSz="912813"/>
            <a:fld id="{AB29D904-6DE6-46D7-9509-5C62C58ECBEF}" type="slidenum">
              <a:rPr lang="en-GB" sz="1200">
                <a:latin typeface="Calibri" pitchFamily="34" charset="0"/>
              </a:rPr>
              <a:pPr algn="r" defTabSz="912813"/>
              <a:t>22</a:t>
            </a:fld>
            <a:endParaRPr lang="en-GB" sz="12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Slide Number Placeholder 3"/>
          <p:cNvSpPr txBox="1">
            <a:spLocks noGrp="1"/>
          </p:cNvSpPr>
          <p:nvPr/>
        </p:nvSpPr>
        <p:spPr bwMode="auto">
          <a:xfrm>
            <a:off x="3853342" y="9445547"/>
            <a:ext cx="2950685" cy="496966"/>
          </a:xfrm>
          <a:prstGeom prst="rect">
            <a:avLst/>
          </a:prstGeom>
          <a:noFill/>
          <a:ln w="9525">
            <a:noFill/>
            <a:miter lim="800000"/>
            <a:headEnd/>
            <a:tailEnd/>
          </a:ln>
        </p:spPr>
        <p:txBody>
          <a:bodyPr lIns="91443" rIns="91443" anchor="b"/>
          <a:lstStyle/>
          <a:p>
            <a:pPr algn="r" defTabSz="912813"/>
            <a:fld id="{78553715-DF38-4324-8D32-8E239DF66C6A}" type="slidenum">
              <a:rPr lang="en-GB" sz="1200">
                <a:latin typeface="Calibri" pitchFamily="34" charset="0"/>
              </a:rPr>
              <a:pPr algn="r" defTabSz="912813"/>
              <a:t>23</a:t>
            </a:fld>
            <a:endParaRPr lang="en-GB" sz="1200" dirty="0">
              <a:latin typeface="Calibri" pitchFamily="34" charset="0"/>
            </a:endParaRPr>
          </a:p>
        </p:txBody>
      </p:sp>
      <p:sp>
        <p:nvSpPr>
          <p:cNvPr id="63492" name="Notes Placeholder 2"/>
          <p:cNvSpPr txBox="1">
            <a:spLocks/>
          </p:cNvSpPr>
          <p:nvPr/>
        </p:nvSpPr>
        <p:spPr bwMode="auto">
          <a:xfrm>
            <a:off x="794782" y="4761674"/>
            <a:ext cx="5444490" cy="4474289"/>
          </a:xfrm>
          <a:prstGeom prst="rect">
            <a:avLst/>
          </a:prstGeom>
          <a:noFill/>
          <a:ln w="9525">
            <a:noFill/>
            <a:miter lim="800000"/>
            <a:headEnd/>
            <a:tailEnd/>
          </a:ln>
        </p:spPr>
        <p:txBody>
          <a:bodyPr lIns="91443" rIns="91443"/>
          <a:lstStyle/>
          <a:p>
            <a:pPr marL="180975" indent="-180975" eaLnBrk="0" hangingPunct="0">
              <a:spcBef>
                <a:spcPct val="30000"/>
              </a:spcBef>
              <a:buFontTx/>
              <a:buChar char="•"/>
            </a:pPr>
            <a:endParaRPr lang="en-GB" sz="1000" dirty="0">
              <a:cs typeface="Arial" pitchFamily="34" charset="0"/>
            </a:endParaRPr>
          </a:p>
        </p:txBody>
      </p:sp>
      <p:sp>
        <p:nvSpPr>
          <p:cNvPr id="63493" name="Notes Placeholder 7"/>
          <p:cNvSpPr>
            <a:spLocks noGrp="1"/>
          </p:cNvSpPr>
          <p:nvPr>
            <p:ph type="body" idx="1"/>
          </p:nvPr>
        </p:nvSpPr>
        <p:spPr>
          <a:ln/>
        </p:spPr>
        <p:txBody>
          <a:bodyPr/>
          <a:lstStyle/>
          <a:p>
            <a:pPr marL="0" indent="0">
              <a:buFont typeface="Arial" pitchFamily="34" charset="0"/>
              <a:buNone/>
              <a:defRPr/>
            </a:pPr>
            <a:endParaRPr lang="en-GB" sz="1100" dirty="0" smtClean="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a:noFill/>
          <a:ln/>
        </p:spPr>
        <p:txBody>
          <a:bodyPr/>
          <a:lstStyle/>
          <a:p>
            <a:pPr marL="111125" indent="-111125">
              <a:buFontTx/>
              <a:buChar char="•"/>
              <a:tabLst>
                <a:tab pos="111125" algn="l"/>
              </a:tabLst>
            </a:pPr>
            <a:endParaRPr lang="en-GB" sz="1000" dirty="0" smtClean="0">
              <a:latin typeface="Arial" pitchFamily="34" charset="0"/>
              <a:cs typeface="Arial" pitchFamily="34" charset="0"/>
            </a:endParaRPr>
          </a:p>
        </p:txBody>
      </p:sp>
      <p:sp>
        <p:nvSpPr>
          <p:cNvPr id="79876" name="Slide Number Placeholder 3"/>
          <p:cNvSpPr txBox="1">
            <a:spLocks noGrp="1"/>
          </p:cNvSpPr>
          <p:nvPr/>
        </p:nvSpPr>
        <p:spPr bwMode="auto">
          <a:xfrm>
            <a:off x="3853342" y="9445547"/>
            <a:ext cx="2950685" cy="496966"/>
          </a:xfrm>
          <a:prstGeom prst="rect">
            <a:avLst/>
          </a:prstGeom>
          <a:noFill/>
          <a:ln w="9525">
            <a:noFill/>
            <a:miter lim="800000"/>
            <a:headEnd/>
            <a:tailEnd/>
          </a:ln>
        </p:spPr>
        <p:txBody>
          <a:bodyPr lIns="91443" rIns="91443" anchor="b"/>
          <a:lstStyle/>
          <a:p>
            <a:pPr algn="r" defTabSz="912813"/>
            <a:fld id="{777F491E-D541-44EB-A0C6-C37BA116F5B1}" type="slidenum">
              <a:rPr lang="en-GB" sz="1200">
                <a:latin typeface="Calibri" pitchFamily="34" charset="0"/>
              </a:rPr>
              <a:pPr algn="r" defTabSz="912813"/>
              <a:t>24</a:t>
            </a:fld>
            <a:endParaRPr lang="en-GB"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a:noFill/>
          <a:ln/>
        </p:spPr>
        <p:txBody>
          <a:bodyPr/>
          <a:lstStyle/>
          <a:p>
            <a:pPr marL="180975" indent="-180975">
              <a:buFontTx/>
              <a:buChar char="•"/>
            </a:pPr>
            <a:endParaRPr lang="en-GB" sz="1000" dirty="0" smtClean="0">
              <a:latin typeface="Arial" pitchFamily="34" charset="0"/>
            </a:endParaRPr>
          </a:p>
        </p:txBody>
      </p:sp>
      <p:sp>
        <p:nvSpPr>
          <p:cNvPr id="56324" name="Slide Number Placeholder 3"/>
          <p:cNvSpPr>
            <a:spLocks noGrp="1"/>
          </p:cNvSpPr>
          <p:nvPr>
            <p:ph type="sldNum" sz="quarter" idx="5"/>
          </p:nvPr>
        </p:nvSpPr>
        <p:spPr>
          <a:noFill/>
        </p:spPr>
        <p:txBody>
          <a:bodyPr/>
          <a:lstStyle/>
          <a:p>
            <a:pPr defTabSz="928688"/>
            <a:fld id="{9A788566-7939-4862-B909-073E8A06582D}" type="slidenum">
              <a:rPr lang="en-GB" smtClean="0"/>
              <a:pPr defTabSz="928688"/>
              <a:t>25</a:t>
            </a:fld>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a:xfrm>
            <a:off x="680562" y="4723567"/>
            <a:ext cx="5444490" cy="4820483"/>
          </a:xfrm>
          <a:noFill/>
          <a:ln/>
        </p:spPr>
        <p:txBody>
          <a:bodyPr/>
          <a:lstStyle/>
          <a:p>
            <a:pPr marL="171450" indent="-171450">
              <a:buFont typeface="Arial" panose="020B0604020202020204" pitchFamily="34" charset="0"/>
              <a:buChar char="•"/>
            </a:pPr>
            <a:endParaRPr lang="en-GB" baseline="0" dirty="0" smtClean="0"/>
          </a:p>
        </p:txBody>
      </p:sp>
      <p:sp>
        <p:nvSpPr>
          <p:cNvPr id="58372" name="Slide Number Placeholder 3"/>
          <p:cNvSpPr>
            <a:spLocks noGrp="1"/>
          </p:cNvSpPr>
          <p:nvPr>
            <p:ph type="sldNum" sz="quarter" idx="5"/>
          </p:nvPr>
        </p:nvSpPr>
        <p:spPr>
          <a:noFill/>
        </p:spPr>
        <p:txBody>
          <a:bodyPr/>
          <a:lstStyle/>
          <a:p>
            <a:pPr defTabSz="930275"/>
            <a:fld id="{2B8B31A3-265F-47B4-BE23-CA0C6FEEAA9C}" type="slidenum">
              <a:rPr lang="en-GB" smtClean="0"/>
              <a:pPr defTabSz="930275"/>
              <a:t>3</a:t>
            </a:fld>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a:xfrm>
            <a:off x="680562" y="4723567"/>
            <a:ext cx="5444490" cy="4820483"/>
          </a:xfrm>
          <a:noFill/>
          <a:ln/>
        </p:spPr>
        <p:txBody>
          <a:bodyPr/>
          <a:lstStyle/>
          <a:p>
            <a:pPr marL="0" indent="0" fontAlgn="base">
              <a:buFont typeface="Arial" pitchFamily="34" charset="0"/>
              <a:buNone/>
            </a:pPr>
            <a:endParaRPr lang="en-GB" sz="1200" i="0" dirty="0" smtClean="0"/>
          </a:p>
        </p:txBody>
      </p:sp>
      <p:sp>
        <p:nvSpPr>
          <p:cNvPr id="58372" name="Slide Number Placeholder 3"/>
          <p:cNvSpPr>
            <a:spLocks noGrp="1"/>
          </p:cNvSpPr>
          <p:nvPr>
            <p:ph type="sldNum" sz="quarter" idx="5"/>
          </p:nvPr>
        </p:nvSpPr>
        <p:spPr>
          <a:noFill/>
        </p:spPr>
        <p:txBody>
          <a:bodyPr/>
          <a:lstStyle/>
          <a:p>
            <a:pPr defTabSz="930275"/>
            <a:fld id="{2B8B31A3-265F-47B4-BE23-CA0C6FEEAA9C}" type="slidenum">
              <a:rPr lang="en-GB" smtClean="0"/>
              <a:pPr defTabSz="930275"/>
              <a:t>4</a:t>
            </a:fld>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xfrm>
            <a:off x="184245" y="4542592"/>
            <a:ext cx="6516806" cy="5239583"/>
          </a:xfrm>
          <a:noFill/>
          <a:ln/>
        </p:spPr>
        <p:txBody>
          <a:bodyPr/>
          <a:lstStyle/>
          <a:p>
            <a:pPr marL="171450" marR="0" indent="-171450" algn="l" defTabSz="457200" rtl="0" eaLnBrk="0" fontAlgn="auto" latinLnBrk="0" hangingPunct="0">
              <a:lnSpc>
                <a:spcPct val="100000"/>
              </a:lnSpc>
              <a:spcBef>
                <a:spcPct val="30000"/>
              </a:spcBef>
              <a:spcAft>
                <a:spcPct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0" indent="0" fontAlgn="auto">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171450" indent="-171450" fontAlgn="auto">
              <a:buFont typeface="Arial" panose="020B0604020202020204" pitchFamily="34" charset="0"/>
              <a:buChar char="•"/>
            </a:pPr>
            <a:endParaRPr lang="en-GB" sz="1200" kern="1200" dirty="0" smtClean="0">
              <a:solidFill>
                <a:schemeClr val="tx1"/>
              </a:solidFill>
              <a:latin typeface="+mn-lt"/>
              <a:ea typeface="+mn-ea"/>
              <a:cs typeface="+mn-cs"/>
            </a:endParaRPr>
          </a:p>
        </p:txBody>
      </p:sp>
      <p:sp>
        <p:nvSpPr>
          <p:cNvPr id="60420" name="Slide Number Placeholder 3"/>
          <p:cNvSpPr txBox="1">
            <a:spLocks noGrp="1"/>
          </p:cNvSpPr>
          <p:nvPr/>
        </p:nvSpPr>
        <p:spPr bwMode="auto">
          <a:xfrm>
            <a:off x="3853342" y="9445547"/>
            <a:ext cx="2950685" cy="496966"/>
          </a:xfrm>
          <a:prstGeom prst="rect">
            <a:avLst/>
          </a:prstGeom>
          <a:noFill/>
          <a:ln w="9525">
            <a:noFill/>
            <a:miter lim="800000"/>
            <a:headEnd/>
            <a:tailEnd/>
          </a:ln>
        </p:spPr>
        <p:txBody>
          <a:bodyPr lIns="91443" rIns="91443" anchor="b"/>
          <a:lstStyle/>
          <a:p>
            <a:pPr algn="r" defTabSz="912813"/>
            <a:fld id="{4880AB83-7782-4412-8FC3-378F1499F430}" type="slidenum">
              <a:rPr lang="en-GB" sz="1200">
                <a:latin typeface="Calibri" pitchFamily="34" charset="0"/>
              </a:rPr>
              <a:pPr algn="r" defTabSz="912813"/>
              <a:t>5</a:t>
            </a:fld>
            <a:endParaRPr lang="en-GB"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9CBC01-B907-E045-AD25-9D82576A88C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0080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ln/>
        </p:spPr>
        <p:txBody>
          <a:bodyPr/>
          <a:lstStyle/>
          <a:p>
            <a:pPr marL="171450" indent="-171450">
              <a:buFont typeface="Arial" pitchFamily="34" charset="0"/>
              <a:buChar char="•"/>
              <a:defRPr/>
            </a:pPr>
            <a:endParaRPr lang="en-US" sz="1200" baseline="0" dirty="0" smtClean="0">
              <a:cs typeface="Arial" pitchFamily="34" charset="0"/>
            </a:endParaRPr>
          </a:p>
        </p:txBody>
      </p:sp>
      <p:sp>
        <p:nvSpPr>
          <p:cNvPr id="61444" name="Slide Number Placeholder 3"/>
          <p:cNvSpPr>
            <a:spLocks noGrp="1"/>
          </p:cNvSpPr>
          <p:nvPr>
            <p:ph type="sldNum" sz="quarter" idx="5"/>
          </p:nvPr>
        </p:nvSpPr>
        <p:spPr>
          <a:noFill/>
        </p:spPr>
        <p:txBody>
          <a:bodyPr/>
          <a:lstStyle/>
          <a:p>
            <a:pPr defTabSz="928688"/>
            <a:fld id="{A30C2494-12F5-411C-81C3-3CC33F05F09C}" type="slidenum">
              <a:rPr lang="en-GB" smtClean="0"/>
              <a:pPr defTabSz="928688"/>
              <a:t>7</a:t>
            </a:fld>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a:xfrm>
            <a:off x="680562" y="4723567"/>
            <a:ext cx="5444490" cy="4687133"/>
          </a:xfrm>
          <a:ln/>
        </p:spPr>
        <p:txBody>
          <a:bodyPr/>
          <a:lstStyle/>
          <a:p>
            <a:pPr marL="182563" indent="-182563">
              <a:buFont typeface="Arial" pitchFamily="34" charset="0"/>
              <a:buNone/>
              <a:defRPr/>
            </a:pPr>
            <a:endParaRPr lang="en-GB" sz="1100" dirty="0" smtClean="0">
              <a:cs typeface="Arial" pitchFamily="34" charset="0"/>
            </a:endParaRPr>
          </a:p>
        </p:txBody>
      </p:sp>
      <p:sp>
        <p:nvSpPr>
          <p:cNvPr id="62468" name="Slide Number Placeholder 3"/>
          <p:cNvSpPr txBox="1">
            <a:spLocks noGrp="1"/>
          </p:cNvSpPr>
          <p:nvPr/>
        </p:nvSpPr>
        <p:spPr bwMode="auto">
          <a:xfrm>
            <a:off x="3853342" y="9445547"/>
            <a:ext cx="2950685" cy="496966"/>
          </a:xfrm>
          <a:prstGeom prst="rect">
            <a:avLst/>
          </a:prstGeom>
          <a:noFill/>
          <a:ln w="9525">
            <a:noFill/>
            <a:miter lim="800000"/>
            <a:headEnd/>
            <a:tailEnd/>
          </a:ln>
        </p:spPr>
        <p:txBody>
          <a:bodyPr lIns="91443" rIns="91443" anchor="b"/>
          <a:lstStyle/>
          <a:p>
            <a:pPr algn="r" defTabSz="912813"/>
            <a:fld id="{452E72FB-BBA0-430C-89E7-04A5558D3B0A}" type="slidenum">
              <a:rPr lang="en-GB" sz="1200">
                <a:latin typeface="Calibri" pitchFamily="34" charset="0"/>
              </a:rPr>
              <a:pPr algn="r" defTabSz="912813"/>
              <a:t>8</a:t>
            </a:fld>
            <a:endParaRPr lang="en-GB"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a:xfrm>
            <a:off x="680562" y="4723567"/>
            <a:ext cx="5444490" cy="4687133"/>
          </a:xfrm>
          <a:ln/>
        </p:spPr>
        <p:txBody>
          <a:bodyPr/>
          <a:lstStyle/>
          <a:p>
            <a:pPr marL="182563" indent="-182563">
              <a:buFont typeface="Arial" pitchFamily="34" charset="0"/>
              <a:buNone/>
              <a:defRPr/>
            </a:pPr>
            <a:endParaRPr lang="en-GB" sz="1100" dirty="0" smtClean="0">
              <a:cs typeface="Arial" pitchFamily="34" charset="0"/>
            </a:endParaRPr>
          </a:p>
        </p:txBody>
      </p:sp>
      <p:sp>
        <p:nvSpPr>
          <p:cNvPr id="62468" name="Slide Number Placeholder 3"/>
          <p:cNvSpPr txBox="1">
            <a:spLocks noGrp="1"/>
          </p:cNvSpPr>
          <p:nvPr/>
        </p:nvSpPr>
        <p:spPr bwMode="auto">
          <a:xfrm>
            <a:off x="3853342" y="9445547"/>
            <a:ext cx="2950685" cy="496966"/>
          </a:xfrm>
          <a:prstGeom prst="rect">
            <a:avLst/>
          </a:prstGeom>
          <a:noFill/>
          <a:ln w="9525">
            <a:noFill/>
            <a:miter lim="800000"/>
            <a:headEnd/>
            <a:tailEnd/>
          </a:ln>
        </p:spPr>
        <p:txBody>
          <a:bodyPr lIns="91443" rIns="91443" anchor="b"/>
          <a:lstStyle/>
          <a:p>
            <a:pPr algn="r" defTabSz="912813"/>
            <a:fld id="{452E72FB-BBA0-430C-89E7-04A5558D3B0A}" type="slidenum">
              <a:rPr lang="en-GB" sz="1200">
                <a:latin typeface="Calibri" pitchFamily="34" charset="0"/>
              </a:rPr>
              <a:pPr algn="r" defTabSz="912813"/>
              <a:t>9</a:t>
            </a:fld>
            <a:endParaRPr lang="en-GB"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576000" y="2989469"/>
            <a:ext cx="7992000"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Wood Group</a:t>
            </a:r>
            <a:endParaRPr lang="en-GB" dirty="0" smtClean="0"/>
          </a:p>
        </p:txBody>
      </p:sp>
      <p:sp>
        <p:nvSpPr>
          <p:cNvPr id="5" name="Text Placeholder 2"/>
          <p:cNvSpPr>
            <a:spLocks noGrp="1"/>
          </p:cNvSpPr>
          <p:nvPr>
            <p:ph idx="1" hasCustomPrompt="1"/>
          </p:nvPr>
        </p:nvSpPr>
        <p:spPr bwMode="auto">
          <a:xfrm>
            <a:off x="576000" y="3600000"/>
            <a:ext cx="7992000" cy="20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defRPr/>
            </a:lvl1pPr>
          </a:lstStyle>
          <a:p>
            <a:pPr lvl="0"/>
            <a:r>
              <a:rPr lang="en-GB" dirty="0" smtClean="0"/>
              <a:t>Click to add text</a:t>
            </a:r>
          </a:p>
        </p:txBody>
      </p:sp>
    </p:spTree>
    <p:extLst>
      <p:ext uri="{BB962C8B-B14F-4D97-AF65-F5344CB8AC3E}">
        <p14:creationId xmlns:p14="http://schemas.microsoft.com/office/powerpoint/2010/main" val="3118583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68001" y="1614115"/>
            <a:ext cx="3994818" cy="4253885"/>
          </a:xfrm>
          <a:prstGeom prst="rect">
            <a:avLst/>
          </a:prstGeom>
        </p:spPr>
        <p:txBody>
          <a:bodyPr lIns="0" tIns="0" rIns="0" bIns="0"/>
          <a:lstStyle>
            <a:lvl1pPr marL="0" indent="0">
              <a:lnSpc>
                <a:spcPts val="2100"/>
              </a:lnSpc>
              <a:spcBef>
                <a:spcPts val="0"/>
              </a:spcBef>
              <a:spcAft>
                <a:spcPts val="0"/>
              </a:spcAft>
              <a:buClr>
                <a:schemeClr val="tx2"/>
              </a:buClr>
              <a:buFont typeface="Wingdings" pitchFamily="2" charset="2"/>
              <a:buNone/>
              <a:defRPr sz="1500" baseline="0">
                <a:solidFill>
                  <a:srgbClr val="7C7C7C"/>
                </a:solidFill>
                <a:latin typeface="Arial" panose="020B0604020202020204" pitchFamily="34" charset="0"/>
              </a:defRPr>
            </a:lvl1pPr>
            <a:lvl2pPr marL="360000" marR="0" indent="-180000" algn="l" defTabSz="914400" rtl="0" eaLnBrk="1" fontAlgn="auto" latinLnBrk="0" hangingPunct="1">
              <a:lnSpc>
                <a:spcPts val="1400"/>
              </a:lnSpc>
              <a:spcBef>
                <a:spcPts val="0"/>
              </a:spcBef>
              <a:spcAft>
                <a:spcPts val="600"/>
              </a:spcAft>
              <a:buClrTx/>
              <a:buSzTx/>
              <a:buFont typeface="Wingdings" panose="05000000000000000000" pitchFamily="2" charset="2"/>
              <a:buChar char="§"/>
              <a:tabLst/>
              <a:defRPr sz="1500">
                <a:solidFill>
                  <a:srgbClr val="7C7C7C"/>
                </a:solidFill>
                <a:latin typeface="Arial" panose="020B0604020202020204" pitchFamily="34" charset="0"/>
              </a:defRPr>
            </a:lvl2pPr>
            <a:lvl3pPr marL="720000" indent="-180000">
              <a:lnSpc>
                <a:spcPts val="1400"/>
              </a:lnSpc>
              <a:spcBef>
                <a:spcPts val="0"/>
              </a:spcBef>
              <a:buFont typeface="Wingdings" panose="05000000000000000000" pitchFamily="2" charset="2"/>
              <a:buChar char="§"/>
              <a:defRPr sz="1500">
                <a:solidFill>
                  <a:srgbClr val="7C7C7C"/>
                </a:solidFill>
                <a:latin typeface="Arial" panose="020B0604020202020204" pitchFamily="34" charset="0"/>
              </a:defRPr>
            </a:lvl3pPr>
            <a:lvl4pPr marL="1080000" indent="-180000">
              <a:lnSpc>
                <a:spcPts val="1400"/>
              </a:lnSpc>
              <a:buFont typeface="Wingdings" panose="05000000000000000000" pitchFamily="2" charset="2"/>
              <a:buChar char="§"/>
              <a:defRPr sz="1500">
                <a:solidFill>
                  <a:srgbClr val="7C7C7C"/>
                </a:solidFill>
                <a:latin typeface="Arial" panose="020B0604020202020204" pitchFamily="34" charset="0"/>
              </a:defRPr>
            </a:lvl4pPr>
            <a:lvl5pPr marL="1440000" indent="-180000">
              <a:lnSpc>
                <a:spcPts val="1400"/>
              </a:lnSpc>
              <a:buFont typeface="Wingdings" panose="05000000000000000000" pitchFamily="2" charset="2"/>
              <a:buChar char="§"/>
              <a:defRPr sz="1500">
                <a:solidFill>
                  <a:srgbClr val="7C7C7C"/>
                </a:solidFill>
                <a:latin typeface="Arial" panose="020B0604020202020204" pitchFamily="34" charset="0"/>
              </a:defRPr>
            </a:lvl5pPr>
          </a:lstStyle>
          <a:p>
            <a:pPr lvl="0"/>
            <a:r>
              <a:rPr lang="en-GB" dirty="0" smtClean="0"/>
              <a:t>Text Extension </a:t>
            </a:r>
            <a:r>
              <a:rPr lang="en-GB" dirty="0" err="1" smtClean="0"/>
              <a:t>Em</a:t>
            </a:r>
            <a:r>
              <a:rPr lang="en-GB" dirty="0" smtClean="0"/>
              <a:t> </a:t>
            </a:r>
            <a:r>
              <a:rPr lang="en-GB" dirty="0" err="1" smtClean="0"/>
              <a:t>ipsanda</a:t>
            </a:r>
            <a:r>
              <a:rPr lang="en-GB" dirty="0" smtClean="0"/>
              <a:t> </a:t>
            </a:r>
            <a:r>
              <a:rPr lang="en-GB" dirty="0" err="1" smtClean="0"/>
              <a:t>nderum</a:t>
            </a:r>
            <a:r>
              <a:rPr lang="en-GB" dirty="0" smtClean="0"/>
              <a:t> </a:t>
            </a:r>
            <a:r>
              <a:rPr lang="en-GB" dirty="0" err="1" smtClean="0"/>
              <a:t>que</a:t>
            </a:r>
            <a:r>
              <a:rPr lang="en-GB" dirty="0" smtClean="0"/>
              <a:t> </a:t>
            </a:r>
            <a:r>
              <a:rPr lang="en-GB" dirty="0" err="1" smtClean="0"/>
              <a:t>dolor</a:t>
            </a:r>
            <a:r>
              <a:rPr lang="en-GB" dirty="0" smtClean="0"/>
              <a:t> </a:t>
            </a:r>
            <a:r>
              <a:rPr lang="en-GB" dirty="0" err="1" smtClean="0"/>
              <a:t>adi</a:t>
            </a:r>
            <a:r>
              <a:rPr lang="en-GB" dirty="0" smtClean="0"/>
              <a:t> tem </a:t>
            </a:r>
            <a:r>
              <a:rPr lang="en-GB" dirty="0" err="1" smtClean="0"/>
              <a:t>ipsapiet</a:t>
            </a:r>
            <a:r>
              <a:rPr lang="en-GB" dirty="0" smtClean="0"/>
              <a:t> </a:t>
            </a:r>
            <a:r>
              <a:rPr lang="en-GB" dirty="0" err="1" smtClean="0"/>
              <a:t>volor</a:t>
            </a:r>
            <a:r>
              <a:rPr lang="en-GB" dirty="0" smtClean="0"/>
              <a:t> </a:t>
            </a:r>
            <a:r>
              <a:rPr lang="en-GB" dirty="0" err="1" smtClean="0"/>
              <a:t>sendebis</a:t>
            </a:r>
            <a:r>
              <a:rPr lang="en-GB" dirty="0" smtClean="0"/>
              <a:t> </a:t>
            </a:r>
            <a:r>
              <a:rPr lang="en-GB" dirty="0" err="1" smtClean="0"/>
              <a:t>dolupta</a:t>
            </a:r>
            <a:r>
              <a:rPr lang="en-GB" dirty="0" smtClean="0"/>
              <a:t> </a:t>
            </a:r>
            <a:r>
              <a:rPr lang="en-GB" dirty="0" err="1" smtClean="0"/>
              <a:t>tionseq</a:t>
            </a:r>
            <a:r>
              <a:rPr lang="en-GB" dirty="0" smtClean="0"/>
              <a:t> </a:t>
            </a:r>
            <a:r>
              <a:rPr lang="en-GB" dirty="0" err="1" smtClean="0"/>
              <a:t>uiaspel</a:t>
            </a:r>
            <a:r>
              <a:rPr lang="en-GB" dirty="0" smtClean="0"/>
              <a:t> </a:t>
            </a:r>
            <a:r>
              <a:rPr lang="en-GB" dirty="0" err="1" smtClean="0"/>
              <a:t>ecuptae</a:t>
            </a:r>
            <a:r>
              <a:rPr lang="en-GB" dirty="0" smtClean="0"/>
              <a:t> ne la </a:t>
            </a:r>
            <a:r>
              <a:rPr lang="en-GB" dirty="0" err="1" smtClean="0"/>
              <a:t>alita</a:t>
            </a:r>
            <a:r>
              <a:rPr lang="en-GB" dirty="0" smtClean="0"/>
              <a:t> sit </a:t>
            </a:r>
            <a:r>
              <a:rPr lang="en-GB" dirty="0" err="1" smtClean="0"/>
              <a:t>utat</a:t>
            </a:r>
            <a:r>
              <a:rPr lang="en-GB" dirty="0" smtClean="0"/>
              <a:t> </a:t>
            </a:r>
            <a:r>
              <a:rPr lang="en-GB" dirty="0" err="1" smtClean="0"/>
              <a:t>inullac</a:t>
            </a:r>
            <a:r>
              <a:rPr lang="en-GB" dirty="0" smtClean="0"/>
              <a:t> </a:t>
            </a:r>
            <a:r>
              <a:rPr lang="en-GB" dirty="0" err="1" smtClean="0"/>
              <a:t>cusapel</a:t>
            </a:r>
            <a:r>
              <a:rPr lang="en-GB" dirty="0" smtClean="0"/>
              <a:t> </a:t>
            </a:r>
            <a:r>
              <a:rPr lang="en-GB" dirty="0" err="1" smtClean="0"/>
              <a:t>escidus</a:t>
            </a:r>
            <a:r>
              <a:rPr lang="en-GB" dirty="0" smtClean="0"/>
              <a:t> </a:t>
            </a:r>
            <a:r>
              <a:rPr lang="en-GB" dirty="0" err="1" smtClean="0"/>
              <a:t>posParunt</a:t>
            </a:r>
            <a:r>
              <a:rPr lang="en-GB" dirty="0" smtClean="0"/>
              <a:t>.</a:t>
            </a:r>
          </a:p>
          <a:p>
            <a:pPr lvl="0"/>
            <a:endParaRPr lang="en-GB" dirty="0" smtClean="0"/>
          </a:p>
          <a:p>
            <a:pPr lvl="0"/>
            <a:r>
              <a:rPr lang="en-GB" dirty="0" smtClean="0"/>
              <a:t>Obit </a:t>
            </a:r>
            <a:r>
              <a:rPr lang="en-GB" dirty="0" err="1" smtClean="0"/>
              <a:t>lautatq</a:t>
            </a:r>
            <a:r>
              <a:rPr lang="en-GB" dirty="0" smtClean="0"/>
              <a:t> </a:t>
            </a:r>
            <a:r>
              <a:rPr lang="en-GB" dirty="0" err="1" smtClean="0"/>
              <a:t>uibus</a:t>
            </a:r>
            <a:r>
              <a:rPr lang="en-GB" dirty="0" smtClean="0"/>
              <a:t>, sit </a:t>
            </a:r>
            <a:r>
              <a:rPr lang="en-GB" dirty="0" err="1" smtClean="0"/>
              <a:t>acersped</a:t>
            </a:r>
            <a:r>
              <a:rPr lang="en-GB" dirty="0" smtClean="0"/>
              <a:t> </a:t>
            </a:r>
            <a:r>
              <a:rPr lang="en-GB" dirty="0" err="1" smtClean="0"/>
              <a:t>ut</a:t>
            </a:r>
            <a:r>
              <a:rPr lang="en-GB" dirty="0" smtClean="0"/>
              <a:t> </a:t>
            </a:r>
            <a:r>
              <a:rPr lang="en-GB" dirty="0" err="1" smtClean="0"/>
              <a:t>volorepro</a:t>
            </a:r>
            <a:r>
              <a:rPr lang="en-GB" dirty="0" smtClean="0"/>
              <a:t> </a:t>
            </a:r>
            <a:r>
              <a:rPr lang="en-GB" dirty="0" err="1" smtClean="0"/>
              <a:t>totatium</a:t>
            </a:r>
            <a:r>
              <a:rPr lang="en-GB" dirty="0" smtClean="0"/>
              <a:t> </a:t>
            </a:r>
            <a:r>
              <a:rPr lang="en-GB" dirty="0" err="1" smtClean="0"/>
              <a:t>fuga</a:t>
            </a:r>
            <a:r>
              <a:rPr lang="en-GB" dirty="0" smtClean="0"/>
              <a:t>. </a:t>
            </a:r>
            <a:r>
              <a:rPr lang="en-GB" dirty="0" err="1" smtClean="0"/>
              <a:t>Ut</a:t>
            </a:r>
            <a:r>
              <a:rPr lang="en-GB" dirty="0" smtClean="0"/>
              <a:t> </a:t>
            </a:r>
            <a:r>
              <a:rPr lang="en-GB" dirty="0" err="1" smtClean="0"/>
              <a:t>audam</a:t>
            </a:r>
            <a:r>
              <a:rPr lang="en-GB" dirty="0" smtClean="0"/>
              <a:t> </a:t>
            </a:r>
            <a:r>
              <a:rPr lang="en-GB" dirty="0" err="1" smtClean="0"/>
              <a:t>ipsum</a:t>
            </a:r>
            <a:r>
              <a:rPr lang="en-GB" dirty="0" smtClean="0"/>
              <a:t> </a:t>
            </a:r>
            <a:r>
              <a:rPr lang="en-GB" dirty="0" err="1" smtClean="0"/>
              <a:t>ditatur</a:t>
            </a:r>
            <a:r>
              <a:rPr lang="en-GB" dirty="0" smtClean="0"/>
              <a:t>, </a:t>
            </a:r>
            <a:r>
              <a:rPr lang="en-GB" dirty="0" err="1" smtClean="0"/>
              <a:t>num</a:t>
            </a:r>
            <a:r>
              <a:rPr lang="en-GB" dirty="0" smtClean="0"/>
              <a:t> </a:t>
            </a:r>
            <a:r>
              <a:rPr lang="en-GB" dirty="0" err="1" smtClean="0"/>
              <a:t>quasse</a:t>
            </a:r>
            <a:r>
              <a:rPr lang="en-GB" dirty="0" smtClean="0"/>
              <a:t> </a:t>
            </a:r>
            <a:r>
              <a:rPr lang="en-GB" dirty="0" err="1" smtClean="0"/>
              <a:t>expeliq</a:t>
            </a:r>
            <a:r>
              <a:rPr lang="en-GB" dirty="0" smtClean="0"/>
              <a:t> </a:t>
            </a:r>
            <a:r>
              <a:rPr lang="en-GB" dirty="0" err="1" smtClean="0"/>
              <a:t>uibusti</a:t>
            </a:r>
            <a:r>
              <a:rPr lang="en-GB" dirty="0" smtClean="0"/>
              <a:t> </a:t>
            </a:r>
            <a:r>
              <a:rPr lang="en-GB" dirty="0" err="1" smtClean="0"/>
              <a:t>ateturibus</a:t>
            </a:r>
            <a:r>
              <a:rPr lang="en-GB" dirty="0" smtClean="0"/>
              <a:t> </a:t>
            </a:r>
            <a:r>
              <a:rPr lang="en-GB" dirty="0" err="1" smtClean="0"/>
              <a:t>archicia</a:t>
            </a:r>
            <a:r>
              <a:rPr lang="en-GB" dirty="0" smtClean="0"/>
              <a:t> con ne </a:t>
            </a:r>
            <a:r>
              <a:rPr lang="en-GB" dirty="0" err="1" smtClean="0"/>
              <a:t>nis</a:t>
            </a:r>
            <a:r>
              <a:rPr lang="en-GB" dirty="0" smtClean="0"/>
              <a:t> </a:t>
            </a:r>
            <a:r>
              <a:rPr lang="en-GB" dirty="0" err="1" smtClean="0"/>
              <a:t>maiore</a:t>
            </a:r>
            <a:r>
              <a:rPr lang="en-GB" dirty="0" smtClean="0"/>
              <a:t> </a:t>
            </a:r>
            <a:r>
              <a:rPr lang="en-GB" dirty="0" err="1" smtClean="0"/>
              <a:t>minullup</a:t>
            </a:r>
            <a:r>
              <a:rPr lang="en-GB" dirty="0" smtClean="0"/>
              <a:t> </a:t>
            </a:r>
            <a:r>
              <a:rPr lang="en-GB" dirty="0" err="1" smtClean="0"/>
              <a:t>tatem</a:t>
            </a:r>
            <a:r>
              <a:rPr lang="en-GB" dirty="0" smtClean="0"/>
              <a:t>.</a:t>
            </a:r>
          </a:p>
          <a:p>
            <a:pPr lvl="0"/>
            <a:endParaRPr lang="en-GB" dirty="0" smtClean="0"/>
          </a:p>
          <a:p>
            <a:pPr lvl="0"/>
            <a:r>
              <a:rPr lang="en-GB" dirty="0" err="1" smtClean="0"/>
              <a:t>Turem</a:t>
            </a:r>
            <a:r>
              <a:rPr lang="en-GB" dirty="0" smtClean="0"/>
              <a:t> fugit </a:t>
            </a:r>
            <a:r>
              <a:rPr lang="en-GB" dirty="0" err="1" smtClean="0"/>
              <a:t>peditior</a:t>
            </a:r>
            <a:r>
              <a:rPr lang="en-GB" dirty="0" smtClean="0"/>
              <a:t> </a:t>
            </a:r>
            <a:r>
              <a:rPr lang="en-GB" dirty="0" err="1" smtClean="0"/>
              <a:t>sunt</a:t>
            </a:r>
            <a:r>
              <a:rPr lang="en-GB" dirty="0" smtClean="0"/>
              <a:t> </a:t>
            </a:r>
            <a:r>
              <a:rPr lang="en-GB" dirty="0" err="1" smtClean="0"/>
              <a:t>atectusae</a:t>
            </a:r>
            <a:r>
              <a:rPr lang="en-GB" dirty="0" smtClean="0"/>
              <a:t> </a:t>
            </a:r>
            <a:r>
              <a:rPr lang="en-GB" dirty="0" err="1" smtClean="0"/>
              <a:t>mincium</a:t>
            </a:r>
            <a:r>
              <a:rPr lang="en-GB" dirty="0" smtClean="0"/>
              <a:t> </a:t>
            </a:r>
            <a:r>
              <a:rPr lang="en-GB" dirty="0" err="1" smtClean="0"/>
              <a:t>labo</a:t>
            </a:r>
            <a:r>
              <a:rPr lang="en-GB" dirty="0" smtClean="0"/>
              <a:t>. </a:t>
            </a:r>
            <a:r>
              <a:rPr lang="en-GB" dirty="0" err="1" smtClean="0"/>
              <a:t>Ut</a:t>
            </a:r>
            <a:r>
              <a:rPr lang="en-GB" dirty="0" smtClean="0"/>
              <a:t> </a:t>
            </a:r>
            <a:r>
              <a:rPr lang="en-GB" dirty="0" err="1" smtClean="0"/>
              <a:t>quassin</a:t>
            </a:r>
            <a:r>
              <a:rPr lang="en-GB" dirty="0" smtClean="0"/>
              <a:t> </a:t>
            </a:r>
            <a:r>
              <a:rPr lang="en-GB" dirty="0" err="1" smtClean="0"/>
              <a:t>usantus</a:t>
            </a:r>
            <a:r>
              <a:rPr lang="en-GB" dirty="0" smtClean="0"/>
              <a:t> </a:t>
            </a:r>
            <a:r>
              <a:rPr lang="en-GB" dirty="0" err="1" smtClean="0"/>
              <a:t>es</a:t>
            </a:r>
            <a:r>
              <a:rPr lang="en-GB" dirty="0" smtClean="0"/>
              <a:t> </a:t>
            </a:r>
            <a:r>
              <a:rPr lang="en-GB" dirty="0" err="1" smtClean="0"/>
              <a:t>nonsequ</a:t>
            </a:r>
            <a:r>
              <a:rPr lang="en-GB" dirty="0" smtClean="0"/>
              <a:t> </a:t>
            </a:r>
            <a:r>
              <a:rPr lang="en-GB" dirty="0" err="1" smtClean="0"/>
              <a:t>odigend</a:t>
            </a:r>
            <a:r>
              <a:rPr lang="en-GB" dirty="0" smtClean="0"/>
              <a:t> </a:t>
            </a:r>
            <a:r>
              <a:rPr lang="en-GB" dirty="0" err="1" smtClean="0"/>
              <a:t>ipsandis</a:t>
            </a:r>
            <a:r>
              <a:rPr lang="en-GB" dirty="0" smtClean="0"/>
              <a:t> sin none. </a:t>
            </a:r>
            <a:r>
              <a:rPr lang="en-GB" dirty="0" err="1" smtClean="0"/>
              <a:t>nonsequ</a:t>
            </a:r>
            <a:r>
              <a:rPr lang="en-GB" dirty="0" smtClean="0"/>
              <a:t> </a:t>
            </a:r>
            <a:r>
              <a:rPr lang="en-GB" dirty="0" err="1" smtClean="0"/>
              <a:t>osandita</a:t>
            </a:r>
            <a:r>
              <a:rPr lang="en-GB" dirty="0" smtClean="0"/>
              <a:t> </a:t>
            </a:r>
            <a:r>
              <a:rPr lang="en-GB" dirty="0" err="1" smtClean="0"/>
              <a:t>nonsed</a:t>
            </a:r>
            <a:r>
              <a:rPr lang="en-GB" dirty="0" smtClean="0"/>
              <a:t> et </a:t>
            </a:r>
            <a:r>
              <a:rPr lang="en-GB" dirty="0" err="1" smtClean="0"/>
              <a:t>aut</a:t>
            </a:r>
            <a:r>
              <a:rPr lang="en-GB" dirty="0" smtClean="0"/>
              <a:t> </a:t>
            </a:r>
            <a:r>
              <a:rPr lang="en-GB" dirty="0" err="1" smtClean="0"/>
              <a:t>volut</a:t>
            </a:r>
            <a:r>
              <a:rPr lang="en-GB" dirty="0" smtClean="0"/>
              <a:t> </a:t>
            </a:r>
            <a:r>
              <a:rPr lang="en-GB" dirty="0" err="1" smtClean="0"/>
              <a:t>ut</a:t>
            </a:r>
            <a:r>
              <a:rPr lang="en-GB" dirty="0" smtClean="0"/>
              <a:t> </a:t>
            </a:r>
            <a:r>
              <a:rPr lang="en-GB" dirty="0" err="1" smtClean="0"/>
              <a:t>laboratem</a:t>
            </a:r>
            <a:r>
              <a:rPr lang="en-GB" dirty="0" smtClean="0"/>
              <a:t>. </a:t>
            </a:r>
            <a:endParaRPr lang="en-GB" dirty="0"/>
          </a:p>
        </p:txBody>
      </p:sp>
      <p:sp>
        <p:nvSpPr>
          <p:cNvPr id="5" name="Picture Placeholder 4"/>
          <p:cNvSpPr>
            <a:spLocks noGrp="1"/>
          </p:cNvSpPr>
          <p:nvPr>
            <p:ph type="pic" sz="quarter" idx="11"/>
          </p:nvPr>
        </p:nvSpPr>
        <p:spPr>
          <a:xfrm>
            <a:off x="5148000" y="720000"/>
            <a:ext cx="3492000" cy="5148000"/>
          </a:xfrm>
          <a:prstGeom prst="rect">
            <a:avLst/>
          </a:prstGeom>
        </p:spPr>
        <p:txBody>
          <a:bodyPr rtlCol="0">
            <a:normAutofit/>
          </a:bodyPr>
          <a:lstStyle/>
          <a:p>
            <a:pPr lvl="0"/>
            <a:endParaRPr lang="en-GB" noProof="0" dirty="0"/>
          </a:p>
        </p:txBody>
      </p:sp>
      <p:sp>
        <p:nvSpPr>
          <p:cNvPr id="7" name="TextBox 6"/>
          <p:cNvSpPr txBox="1"/>
          <p:nvPr userDrawn="1"/>
        </p:nvSpPr>
        <p:spPr>
          <a:xfrm>
            <a:off x="473299" y="6188451"/>
            <a:ext cx="5976000" cy="307689"/>
          </a:xfrm>
          <a:prstGeom prst="rect">
            <a:avLst/>
          </a:prstGeom>
          <a:noFill/>
        </p:spPr>
        <p:txBody>
          <a:bodyPr wrap="square" lIns="0" tIns="72000" rIns="0" bIns="0" rtlCol="0">
            <a:noAutofit/>
          </a:bodyPr>
          <a:lstStyle/>
          <a:p>
            <a:pPr algn="l"/>
            <a:fld id="{D5F4160B-5B9B-4F04-9B7D-8AE6813DE6FB}" type="slidenum">
              <a:rPr lang="en-GB" sz="1200" b="0" spc="-20" baseline="0" smtClean="0">
                <a:solidFill>
                  <a:srgbClr val="B3B3B3"/>
                </a:solidFill>
              </a:rPr>
              <a:pPr algn="l"/>
              <a:t>‹#›</a:t>
            </a:fld>
            <a:r>
              <a:rPr lang="en-GB" sz="1200" b="0" spc="-20" baseline="0" dirty="0" smtClean="0">
                <a:solidFill>
                  <a:srgbClr val="B3B3B3"/>
                </a:solidFill>
              </a:rPr>
              <a:t> - www.woodgroup.com</a:t>
            </a:r>
          </a:p>
        </p:txBody>
      </p:sp>
      <p:sp>
        <p:nvSpPr>
          <p:cNvPr id="9" name="Text Placeholder 11"/>
          <p:cNvSpPr>
            <a:spLocks noGrp="1"/>
          </p:cNvSpPr>
          <p:nvPr>
            <p:ph type="body" sz="quarter" idx="13" hasCustomPrompt="1"/>
          </p:nvPr>
        </p:nvSpPr>
        <p:spPr>
          <a:xfrm>
            <a:off x="468000" y="658800"/>
            <a:ext cx="4581078" cy="756000"/>
          </a:xfrm>
          <a:prstGeom prst="rect">
            <a:avLst/>
          </a:prstGeom>
        </p:spPr>
        <p:txBody>
          <a:bodyPr lIns="0" tIns="72000" rIns="0" bIns="0"/>
          <a:lstStyle>
            <a:lvl1pPr marL="0" indent="0">
              <a:buNone/>
              <a:defRPr lang="en-GB" sz="4000" kern="1200" spc="-100" baseline="0" dirty="0">
                <a:solidFill>
                  <a:srgbClr val="A32C61"/>
                </a:solidFill>
                <a:latin typeface="Arial" panose="020B0604020202020204" pitchFamily="34" charset="0"/>
                <a:ea typeface="+mn-ea"/>
                <a:cs typeface="+mn-cs"/>
              </a:defRPr>
            </a:lvl1pPr>
            <a:lvl2pPr>
              <a:defRPr sz="3600" spc="40" baseline="0">
                <a:solidFill>
                  <a:srgbClr val="A32C61"/>
                </a:solidFill>
                <a:latin typeface="Arial" panose="020B0604020202020204" pitchFamily="34" charset="0"/>
                <a:cs typeface="Arial" panose="020B0604020202020204" pitchFamily="34" charset="0"/>
              </a:defRPr>
            </a:lvl2pPr>
            <a:lvl3pPr>
              <a:defRPr sz="3600" spc="40" baseline="0">
                <a:solidFill>
                  <a:srgbClr val="A32C61"/>
                </a:solidFill>
                <a:latin typeface="Arial" panose="020B0604020202020204" pitchFamily="34" charset="0"/>
                <a:cs typeface="Arial" panose="020B0604020202020204" pitchFamily="34" charset="0"/>
              </a:defRPr>
            </a:lvl3pPr>
            <a:lvl4pPr>
              <a:defRPr sz="3600" spc="40" baseline="0">
                <a:solidFill>
                  <a:srgbClr val="A32C61"/>
                </a:solidFill>
                <a:latin typeface="Arial" panose="020B0604020202020204" pitchFamily="34" charset="0"/>
                <a:cs typeface="Arial" panose="020B0604020202020204" pitchFamily="34" charset="0"/>
              </a:defRPr>
            </a:lvl4pPr>
            <a:lvl5pPr>
              <a:defRPr sz="3600" spc="40" baseline="0">
                <a:solidFill>
                  <a:srgbClr val="A32C61"/>
                </a:solidFill>
                <a:latin typeface="Arial"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GB" dirty="0" smtClean="0"/>
              <a:t>Title Extension 04</a:t>
            </a:r>
            <a:endParaRPr lang="en-GB" dirty="0"/>
          </a:p>
        </p:txBody>
      </p:sp>
    </p:spTree>
    <p:extLst>
      <p:ext uri="{BB962C8B-B14F-4D97-AF65-F5344CB8AC3E}">
        <p14:creationId xmlns:p14="http://schemas.microsoft.com/office/powerpoint/2010/main" val="28052806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with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468000" y="3816000"/>
            <a:ext cx="2484000" cy="1944000"/>
          </a:xfrm>
          <a:prstGeom prst="rect">
            <a:avLst/>
          </a:prstGeom>
        </p:spPr>
        <p:txBody>
          <a:bodyPr rtlCol="0">
            <a:normAutofit/>
          </a:bodyPr>
          <a:lstStyle/>
          <a:p>
            <a:pPr lvl="0"/>
            <a:endParaRPr lang="en-GB" noProof="0" dirty="0"/>
          </a:p>
        </p:txBody>
      </p:sp>
      <p:sp>
        <p:nvSpPr>
          <p:cNvPr id="12" name="Picture Placeholder 12"/>
          <p:cNvSpPr>
            <a:spLocks noGrp="1"/>
          </p:cNvSpPr>
          <p:nvPr>
            <p:ph type="pic" sz="quarter" idx="16"/>
          </p:nvPr>
        </p:nvSpPr>
        <p:spPr>
          <a:xfrm>
            <a:off x="3317299" y="3816000"/>
            <a:ext cx="2484000" cy="1944000"/>
          </a:xfrm>
          <a:prstGeom prst="rect">
            <a:avLst/>
          </a:prstGeom>
        </p:spPr>
        <p:txBody>
          <a:bodyPr rtlCol="0">
            <a:normAutofit/>
          </a:bodyPr>
          <a:lstStyle/>
          <a:p>
            <a:pPr lvl="0"/>
            <a:endParaRPr lang="en-GB" noProof="0" dirty="0"/>
          </a:p>
        </p:txBody>
      </p:sp>
      <p:sp>
        <p:nvSpPr>
          <p:cNvPr id="16" name="Picture Placeholder 12"/>
          <p:cNvSpPr>
            <a:spLocks noGrp="1"/>
          </p:cNvSpPr>
          <p:nvPr>
            <p:ph type="pic" sz="quarter" idx="17"/>
          </p:nvPr>
        </p:nvSpPr>
        <p:spPr>
          <a:xfrm>
            <a:off x="6166598" y="3816000"/>
            <a:ext cx="2484000" cy="1944000"/>
          </a:xfrm>
          <a:prstGeom prst="rect">
            <a:avLst/>
          </a:prstGeom>
        </p:spPr>
        <p:txBody>
          <a:bodyPr rtlCol="0">
            <a:normAutofit/>
          </a:bodyPr>
          <a:lstStyle/>
          <a:p>
            <a:pPr lvl="0"/>
            <a:endParaRPr lang="en-GB" noProof="0" dirty="0"/>
          </a:p>
        </p:txBody>
      </p:sp>
      <p:sp>
        <p:nvSpPr>
          <p:cNvPr id="4" name="Text Placeholder 3"/>
          <p:cNvSpPr>
            <a:spLocks noGrp="1"/>
          </p:cNvSpPr>
          <p:nvPr>
            <p:ph type="body" sz="quarter" idx="18" hasCustomPrompt="1"/>
          </p:nvPr>
        </p:nvSpPr>
        <p:spPr>
          <a:xfrm>
            <a:off x="473075" y="1659875"/>
            <a:ext cx="2535596" cy="1842150"/>
          </a:xfrm>
          <a:prstGeom prst="rect">
            <a:avLst/>
          </a:prstGeom>
        </p:spPr>
        <p:txBody>
          <a:bodyPr lIns="0" tIns="0" rIns="0" bIns="0"/>
          <a:lstStyle>
            <a:lvl1pPr marL="0" indent="0">
              <a:lnSpc>
                <a:spcPts val="2100"/>
              </a:lnSpc>
              <a:spcBef>
                <a:spcPts val="0"/>
              </a:spcBef>
              <a:buNone/>
              <a:defRPr sz="1400" spc="40" baseline="0">
                <a:solidFill>
                  <a:srgbClr val="7C7C7C"/>
                </a:solidFill>
                <a:latin typeface="Arial" panose="020B0604020202020204" pitchFamily="34" charset="0"/>
                <a:cs typeface="Arial" panose="020B0604020202020204" pitchFamily="34" charset="0"/>
              </a:defRPr>
            </a:lvl1pPr>
            <a:lvl2pPr marL="457200" indent="0">
              <a:lnSpc>
                <a:spcPts val="1800"/>
              </a:lnSpc>
              <a:buNone/>
              <a:defRPr sz="1400">
                <a:solidFill>
                  <a:srgbClr val="F68827"/>
                </a:solidFill>
              </a:defRPr>
            </a:lvl2pPr>
            <a:lvl3pPr>
              <a:lnSpc>
                <a:spcPts val="1800"/>
              </a:lnSpc>
              <a:defRPr sz="1400">
                <a:solidFill>
                  <a:srgbClr val="F68827"/>
                </a:solidFill>
              </a:defRPr>
            </a:lvl3pPr>
            <a:lvl4pPr>
              <a:lnSpc>
                <a:spcPts val="1800"/>
              </a:lnSpc>
              <a:defRPr sz="1400">
                <a:solidFill>
                  <a:srgbClr val="F68827"/>
                </a:solidFill>
              </a:defRPr>
            </a:lvl4pPr>
            <a:lvl5pPr>
              <a:lnSpc>
                <a:spcPts val="1800"/>
              </a:lnSpc>
              <a:defRPr sz="1400">
                <a:solidFill>
                  <a:srgbClr val="F68827"/>
                </a:solidFill>
              </a:defRPr>
            </a:lvl5pPr>
          </a:lstStyle>
          <a:p>
            <a:pPr lvl="0"/>
            <a:r>
              <a:rPr lang="en-US" dirty="0" smtClean="0"/>
              <a:t>Text Extension </a:t>
            </a:r>
            <a:r>
              <a:rPr lang="en-US" dirty="0" err="1" smtClean="0"/>
              <a:t>Em</a:t>
            </a:r>
            <a:r>
              <a:rPr lang="en-US" dirty="0" smtClean="0"/>
              <a:t> </a:t>
            </a:r>
            <a:r>
              <a:rPr lang="en-US" dirty="0" err="1" smtClean="0"/>
              <a:t>ipsanda</a:t>
            </a:r>
            <a:r>
              <a:rPr lang="en-US" dirty="0" smtClean="0"/>
              <a:t> </a:t>
            </a:r>
            <a:r>
              <a:rPr lang="en-US" dirty="0" err="1" smtClean="0"/>
              <a:t>nderum</a:t>
            </a:r>
            <a:r>
              <a:rPr lang="en-US" dirty="0" smtClean="0"/>
              <a:t> </a:t>
            </a:r>
            <a:r>
              <a:rPr lang="en-US" dirty="0" err="1" smtClean="0"/>
              <a:t>que</a:t>
            </a:r>
            <a:r>
              <a:rPr lang="en-US" dirty="0" smtClean="0"/>
              <a:t> dolor </a:t>
            </a:r>
            <a:r>
              <a:rPr lang="en-US" dirty="0" err="1" smtClean="0"/>
              <a:t>adi</a:t>
            </a:r>
            <a:r>
              <a:rPr lang="en-US" dirty="0" smtClean="0"/>
              <a:t> tem </a:t>
            </a:r>
            <a:r>
              <a:rPr lang="en-US" dirty="0" err="1" smtClean="0"/>
              <a:t>ipsapiet</a:t>
            </a:r>
            <a:r>
              <a:rPr lang="en-US" dirty="0" smtClean="0"/>
              <a:t> </a:t>
            </a:r>
            <a:r>
              <a:rPr lang="en-US" dirty="0" err="1" smtClean="0"/>
              <a:t>volor</a:t>
            </a:r>
            <a:r>
              <a:rPr lang="en-US" dirty="0" smtClean="0"/>
              <a:t> </a:t>
            </a:r>
            <a:r>
              <a:rPr lang="en-US" dirty="0" err="1" smtClean="0"/>
              <a:t>sendebis</a:t>
            </a:r>
            <a:r>
              <a:rPr lang="en-US" dirty="0" smtClean="0"/>
              <a:t> </a:t>
            </a:r>
            <a:r>
              <a:rPr lang="en-US" dirty="0" err="1" smtClean="0"/>
              <a:t>dolupta</a:t>
            </a:r>
            <a:r>
              <a:rPr lang="en-US" dirty="0" smtClean="0"/>
              <a:t> </a:t>
            </a:r>
            <a:r>
              <a:rPr lang="en-US" dirty="0" err="1" smtClean="0"/>
              <a:t>tionseq</a:t>
            </a:r>
            <a:r>
              <a:rPr lang="en-US" dirty="0" smtClean="0"/>
              <a:t> </a:t>
            </a:r>
            <a:r>
              <a:rPr lang="en-US" dirty="0" err="1" smtClean="0"/>
              <a:t>uiaspel</a:t>
            </a:r>
            <a:r>
              <a:rPr lang="en-US" dirty="0" smtClean="0"/>
              <a:t> </a:t>
            </a:r>
            <a:r>
              <a:rPr lang="en-US" dirty="0" err="1" smtClean="0"/>
              <a:t>ecuptae</a:t>
            </a:r>
            <a:r>
              <a:rPr lang="en-US" dirty="0" smtClean="0"/>
              <a:t> ne la </a:t>
            </a:r>
            <a:r>
              <a:rPr lang="en-US" dirty="0" err="1" smtClean="0"/>
              <a:t>alita</a:t>
            </a:r>
            <a:r>
              <a:rPr lang="en-US" dirty="0" smtClean="0"/>
              <a:t> sit </a:t>
            </a:r>
            <a:r>
              <a:rPr lang="en-US" dirty="0" err="1" smtClean="0"/>
              <a:t>utat</a:t>
            </a:r>
            <a:r>
              <a:rPr lang="en-US" dirty="0" smtClean="0"/>
              <a:t> </a:t>
            </a:r>
            <a:r>
              <a:rPr lang="en-US" dirty="0" err="1" smtClean="0"/>
              <a:t>inullac</a:t>
            </a:r>
            <a:r>
              <a:rPr lang="en-US" dirty="0" smtClean="0"/>
              <a:t> </a:t>
            </a:r>
            <a:r>
              <a:rPr lang="en-US" dirty="0" err="1" smtClean="0"/>
              <a:t>cusapel</a:t>
            </a:r>
            <a:r>
              <a:rPr lang="en-US" dirty="0" smtClean="0"/>
              <a:t> .</a:t>
            </a:r>
          </a:p>
          <a:p>
            <a:pPr lvl="0"/>
            <a:r>
              <a:rPr lang="en-US" dirty="0" smtClean="0"/>
              <a:t>Obit </a:t>
            </a:r>
            <a:r>
              <a:rPr lang="en-US" dirty="0" err="1" smtClean="0"/>
              <a:t>lautatq</a:t>
            </a:r>
            <a:r>
              <a:rPr lang="en-US" dirty="0" smtClean="0"/>
              <a:t> </a:t>
            </a:r>
            <a:r>
              <a:rPr lang="en-US" dirty="0" err="1" smtClean="0"/>
              <a:t>uibus</a:t>
            </a:r>
            <a:r>
              <a:rPr lang="en-US" dirty="0" smtClean="0"/>
              <a:t>, sit </a:t>
            </a:r>
          </a:p>
        </p:txBody>
      </p:sp>
      <p:sp>
        <p:nvSpPr>
          <p:cNvPr id="17" name="Text Placeholder 3"/>
          <p:cNvSpPr>
            <a:spLocks noGrp="1"/>
          </p:cNvSpPr>
          <p:nvPr>
            <p:ph type="body" sz="quarter" idx="19" hasCustomPrompt="1"/>
          </p:nvPr>
        </p:nvSpPr>
        <p:spPr>
          <a:xfrm>
            <a:off x="3265703" y="1659875"/>
            <a:ext cx="2535596" cy="1842150"/>
          </a:xfrm>
          <a:prstGeom prst="rect">
            <a:avLst/>
          </a:prstGeom>
        </p:spPr>
        <p:txBody>
          <a:bodyPr lIns="0" tIns="0" rIns="0" bIns="0"/>
          <a:lstStyle>
            <a:lvl1pPr marL="0" indent="0">
              <a:lnSpc>
                <a:spcPts val="2100"/>
              </a:lnSpc>
              <a:buNone/>
              <a:defRPr lang="en-US" sz="1400" kern="1200" spc="40" baseline="0" dirty="0" smtClean="0">
                <a:solidFill>
                  <a:srgbClr val="7C7C7C"/>
                </a:solidFill>
                <a:latin typeface="Arial" panose="020B0604020202020204" pitchFamily="34" charset="0"/>
                <a:ea typeface="+mn-ea"/>
                <a:cs typeface="Arial" panose="020B0604020202020204" pitchFamily="34" charset="0"/>
              </a:defRPr>
            </a:lvl1pPr>
            <a:lvl2pPr marL="457200" indent="0">
              <a:lnSpc>
                <a:spcPts val="1800"/>
              </a:lnSpc>
              <a:buNone/>
              <a:defRPr sz="1400">
                <a:solidFill>
                  <a:srgbClr val="F68827"/>
                </a:solidFill>
              </a:defRPr>
            </a:lvl2pPr>
            <a:lvl3pPr>
              <a:lnSpc>
                <a:spcPts val="1800"/>
              </a:lnSpc>
              <a:defRPr sz="1400">
                <a:solidFill>
                  <a:srgbClr val="F68827"/>
                </a:solidFill>
              </a:defRPr>
            </a:lvl3pPr>
            <a:lvl4pPr>
              <a:lnSpc>
                <a:spcPts val="1800"/>
              </a:lnSpc>
              <a:defRPr sz="1400">
                <a:solidFill>
                  <a:srgbClr val="F68827"/>
                </a:solidFill>
              </a:defRPr>
            </a:lvl4pPr>
            <a:lvl5pPr>
              <a:lnSpc>
                <a:spcPts val="1800"/>
              </a:lnSpc>
              <a:defRPr sz="1400">
                <a:solidFill>
                  <a:srgbClr val="F68827"/>
                </a:solidFill>
              </a:defRPr>
            </a:lvl5pPr>
          </a:lstStyle>
          <a:p>
            <a:pPr marL="0" lvl="0" indent="0" algn="l" defTabSz="914400" rtl="0" eaLnBrk="1" latinLnBrk="0" hangingPunct="1">
              <a:lnSpc>
                <a:spcPts val="2100"/>
              </a:lnSpc>
              <a:spcBef>
                <a:spcPts val="0"/>
              </a:spcBef>
              <a:buFont typeface="Arial" panose="020B0604020202020204" pitchFamily="34" charset="0"/>
              <a:buNone/>
            </a:pPr>
            <a:r>
              <a:rPr lang="en-US" dirty="0" err="1" smtClean="0"/>
              <a:t>acersped</a:t>
            </a:r>
            <a:r>
              <a:rPr lang="en-US" dirty="0" smtClean="0"/>
              <a:t> </a:t>
            </a:r>
            <a:r>
              <a:rPr lang="en-US" dirty="0" err="1" smtClean="0"/>
              <a:t>ut</a:t>
            </a:r>
            <a:r>
              <a:rPr lang="en-US" dirty="0" smtClean="0"/>
              <a:t> </a:t>
            </a:r>
            <a:r>
              <a:rPr lang="en-US" dirty="0" err="1" smtClean="0"/>
              <a:t>volorepro</a:t>
            </a:r>
            <a:r>
              <a:rPr lang="en-US" dirty="0" smtClean="0"/>
              <a:t> </a:t>
            </a:r>
            <a:r>
              <a:rPr lang="en-US" dirty="0" err="1" smtClean="0"/>
              <a:t>totatium</a:t>
            </a:r>
            <a:r>
              <a:rPr lang="en-US" dirty="0" smtClean="0"/>
              <a:t> </a:t>
            </a:r>
            <a:r>
              <a:rPr lang="en-US" dirty="0" err="1" smtClean="0"/>
              <a:t>fuga</a:t>
            </a:r>
            <a:r>
              <a:rPr lang="en-US" dirty="0" smtClean="0"/>
              <a:t>. </a:t>
            </a:r>
            <a:r>
              <a:rPr lang="en-US" dirty="0" err="1" smtClean="0"/>
              <a:t>Ut</a:t>
            </a:r>
            <a:r>
              <a:rPr lang="en-US" dirty="0" smtClean="0"/>
              <a:t> </a:t>
            </a:r>
            <a:r>
              <a:rPr lang="en-US" dirty="0" err="1" smtClean="0"/>
              <a:t>audam</a:t>
            </a:r>
            <a:r>
              <a:rPr lang="en-US" dirty="0" smtClean="0"/>
              <a:t> </a:t>
            </a:r>
            <a:r>
              <a:rPr lang="en-US" dirty="0" err="1" smtClean="0"/>
              <a:t>ipsum</a:t>
            </a:r>
            <a:r>
              <a:rPr lang="en-US" dirty="0" smtClean="0"/>
              <a:t> </a:t>
            </a:r>
            <a:r>
              <a:rPr lang="en-US" dirty="0" err="1" smtClean="0"/>
              <a:t>ditatur</a:t>
            </a:r>
            <a:r>
              <a:rPr lang="en-US" dirty="0" smtClean="0"/>
              <a:t>, </a:t>
            </a:r>
            <a:r>
              <a:rPr lang="en-US" dirty="0" err="1" smtClean="0"/>
              <a:t>num</a:t>
            </a:r>
            <a:r>
              <a:rPr lang="en-US" dirty="0" smtClean="0"/>
              <a:t> </a:t>
            </a:r>
            <a:r>
              <a:rPr lang="en-US" dirty="0" err="1" smtClean="0"/>
              <a:t>quasse</a:t>
            </a:r>
            <a:r>
              <a:rPr lang="en-US" dirty="0" smtClean="0"/>
              <a:t> </a:t>
            </a:r>
            <a:r>
              <a:rPr lang="en-US" dirty="0" err="1" smtClean="0"/>
              <a:t>expeliq</a:t>
            </a:r>
            <a:r>
              <a:rPr lang="en-US" dirty="0" smtClean="0"/>
              <a:t> </a:t>
            </a:r>
            <a:r>
              <a:rPr lang="en-US" dirty="0" err="1" smtClean="0"/>
              <a:t>uibusti</a:t>
            </a:r>
            <a:r>
              <a:rPr lang="en-US" dirty="0" smtClean="0"/>
              <a:t> </a:t>
            </a:r>
            <a:r>
              <a:rPr lang="en-US" dirty="0" err="1" smtClean="0"/>
              <a:t>ateturibus</a:t>
            </a:r>
            <a:r>
              <a:rPr lang="en-US" dirty="0" smtClean="0"/>
              <a:t> </a:t>
            </a:r>
            <a:r>
              <a:rPr lang="en-US" dirty="0" err="1" smtClean="0"/>
              <a:t>archicia</a:t>
            </a:r>
            <a:r>
              <a:rPr lang="en-US" dirty="0" smtClean="0"/>
              <a:t> con ne </a:t>
            </a:r>
            <a:r>
              <a:rPr lang="en-US" dirty="0" err="1" smtClean="0"/>
              <a:t>nis</a:t>
            </a:r>
            <a:r>
              <a:rPr lang="en-US" dirty="0" smtClean="0"/>
              <a:t> </a:t>
            </a:r>
            <a:r>
              <a:rPr lang="en-US" dirty="0" err="1" smtClean="0"/>
              <a:t>maiore</a:t>
            </a:r>
            <a:r>
              <a:rPr lang="en-US" dirty="0" smtClean="0"/>
              <a:t> </a:t>
            </a:r>
            <a:r>
              <a:rPr lang="en-US" dirty="0" err="1" smtClean="0"/>
              <a:t>atem</a:t>
            </a:r>
            <a:r>
              <a:rPr lang="en-US" dirty="0" smtClean="0"/>
              <a:t> </a:t>
            </a:r>
            <a:r>
              <a:rPr lang="en-US" dirty="0" err="1" smtClean="0"/>
              <a:t>turem</a:t>
            </a:r>
            <a:r>
              <a:rPr lang="en-US" dirty="0" smtClean="0"/>
              <a:t> fugit </a:t>
            </a:r>
            <a:r>
              <a:rPr lang="en-US" dirty="0" err="1" smtClean="0"/>
              <a:t>peditior</a:t>
            </a:r>
            <a:r>
              <a:rPr lang="en-US" dirty="0" smtClean="0"/>
              <a:t> </a:t>
            </a:r>
            <a:r>
              <a:rPr lang="en-US" dirty="0" err="1" smtClean="0"/>
              <a:t>sunt</a:t>
            </a:r>
            <a:r>
              <a:rPr lang="en-US" dirty="0" smtClean="0"/>
              <a:t> </a:t>
            </a:r>
            <a:r>
              <a:rPr lang="en-US" dirty="0" err="1" smtClean="0"/>
              <a:t>atectusae</a:t>
            </a:r>
            <a:r>
              <a:rPr lang="en-US" dirty="0" smtClean="0"/>
              <a:t> </a:t>
            </a:r>
            <a:r>
              <a:rPr lang="en-US" dirty="0" err="1" smtClean="0"/>
              <a:t>mincium</a:t>
            </a:r>
            <a:r>
              <a:rPr lang="en-US" dirty="0" smtClean="0"/>
              <a:t>. </a:t>
            </a:r>
          </a:p>
        </p:txBody>
      </p:sp>
      <p:sp>
        <p:nvSpPr>
          <p:cNvPr id="18" name="Text Placeholder 3"/>
          <p:cNvSpPr>
            <a:spLocks noGrp="1"/>
          </p:cNvSpPr>
          <p:nvPr>
            <p:ph type="body" sz="quarter" idx="20" hasCustomPrompt="1"/>
          </p:nvPr>
        </p:nvSpPr>
        <p:spPr>
          <a:xfrm>
            <a:off x="6109703" y="1659875"/>
            <a:ext cx="2535596" cy="1842150"/>
          </a:xfrm>
          <a:prstGeom prst="rect">
            <a:avLst/>
          </a:prstGeom>
        </p:spPr>
        <p:txBody>
          <a:bodyPr lIns="0" tIns="0" rIns="0" bIns="0"/>
          <a:lstStyle>
            <a:lvl1pPr marL="0" indent="0">
              <a:lnSpc>
                <a:spcPts val="2100"/>
              </a:lnSpc>
              <a:buNone/>
              <a:defRPr lang="en-US" sz="1400" kern="1200" spc="40" baseline="0" dirty="0" smtClean="0">
                <a:solidFill>
                  <a:srgbClr val="7C7C7C"/>
                </a:solidFill>
                <a:latin typeface="Arial" panose="020B0604020202020204" pitchFamily="34" charset="0"/>
                <a:ea typeface="+mn-ea"/>
                <a:cs typeface="Arial" panose="020B0604020202020204" pitchFamily="34" charset="0"/>
              </a:defRPr>
            </a:lvl1pPr>
            <a:lvl2pPr marL="457200" indent="0">
              <a:lnSpc>
                <a:spcPts val="1800"/>
              </a:lnSpc>
              <a:buNone/>
              <a:defRPr sz="1400">
                <a:solidFill>
                  <a:srgbClr val="F68827"/>
                </a:solidFill>
              </a:defRPr>
            </a:lvl2pPr>
            <a:lvl3pPr>
              <a:lnSpc>
                <a:spcPts val="1800"/>
              </a:lnSpc>
              <a:defRPr sz="1400">
                <a:solidFill>
                  <a:srgbClr val="F68827"/>
                </a:solidFill>
              </a:defRPr>
            </a:lvl3pPr>
            <a:lvl4pPr>
              <a:lnSpc>
                <a:spcPts val="1800"/>
              </a:lnSpc>
              <a:defRPr sz="1400">
                <a:solidFill>
                  <a:srgbClr val="F68827"/>
                </a:solidFill>
              </a:defRPr>
            </a:lvl4pPr>
            <a:lvl5pPr>
              <a:lnSpc>
                <a:spcPts val="1800"/>
              </a:lnSpc>
              <a:defRPr sz="1400">
                <a:solidFill>
                  <a:srgbClr val="F68827"/>
                </a:solidFill>
              </a:defRPr>
            </a:lvl5pPr>
          </a:lstStyle>
          <a:p>
            <a:pPr marL="0" lvl="0" indent="0" algn="l" defTabSz="914400" rtl="0" eaLnBrk="1" latinLnBrk="0" hangingPunct="1">
              <a:lnSpc>
                <a:spcPts val="2100"/>
              </a:lnSpc>
              <a:spcBef>
                <a:spcPts val="0"/>
              </a:spcBef>
              <a:buFont typeface="Arial" panose="020B0604020202020204" pitchFamily="34" charset="0"/>
              <a:buNone/>
            </a:pPr>
            <a:r>
              <a:rPr lang="en-US" dirty="0" err="1" smtClean="0"/>
              <a:t>Labo</a:t>
            </a:r>
            <a:r>
              <a:rPr lang="en-US" dirty="0" smtClean="0"/>
              <a:t> </a:t>
            </a:r>
            <a:r>
              <a:rPr lang="en-US" dirty="0" err="1" smtClean="0"/>
              <a:t>ut</a:t>
            </a:r>
            <a:r>
              <a:rPr lang="en-US" dirty="0" smtClean="0"/>
              <a:t> </a:t>
            </a:r>
            <a:r>
              <a:rPr lang="en-US" dirty="0" err="1" smtClean="0"/>
              <a:t>quassin</a:t>
            </a:r>
            <a:r>
              <a:rPr lang="en-US" dirty="0" smtClean="0"/>
              <a:t> </a:t>
            </a:r>
            <a:r>
              <a:rPr lang="en-US" dirty="0" err="1" smtClean="0"/>
              <a:t>usantus</a:t>
            </a:r>
            <a:r>
              <a:rPr lang="en-US" dirty="0" smtClean="0"/>
              <a:t> </a:t>
            </a:r>
            <a:r>
              <a:rPr lang="en-US" dirty="0" err="1" smtClean="0"/>
              <a:t>es</a:t>
            </a:r>
            <a:r>
              <a:rPr lang="en-US" dirty="0" smtClean="0"/>
              <a:t> </a:t>
            </a:r>
            <a:r>
              <a:rPr lang="en-US" dirty="0" err="1" smtClean="0"/>
              <a:t>nonsequ</a:t>
            </a:r>
            <a:r>
              <a:rPr lang="en-US" dirty="0" smtClean="0"/>
              <a:t> </a:t>
            </a:r>
            <a:r>
              <a:rPr lang="en-US" dirty="0" err="1" smtClean="0"/>
              <a:t>odigend</a:t>
            </a:r>
            <a:r>
              <a:rPr lang="en-US" dirty="0" smtClean="0"/>
              <a:t> </a:t>
            </a:r>
            <a:r>
              <a:rPr lang="en-US" dirty="0" err="1" smtClean="0"/>
              <a:t>ipsandis</a:t>
            </a:r>
            <a:r>
              <a:rPr lang="en-US" dirty="0" smtClean="0"/>
              <a:t> sin none. </a:t>
            </a:r>
            <a:r>
              <a:rPr lang="en-US" dirty="0" err="1" smtClean="0"/>
              <a:t>nonsequ</a:t>
            </a:r>
            <a:r>
              <a:rPr lang="en-US" dirty="0" smtClean="0"/>
              <a:t> </a:t>
            </a:r>
            <a:r>
              <a:rPr lang="en-US" dirty="0" err="1" smtClean="0"/>
              <a:t>osandita</a:t>
            </a:r>
            <a:r>
              <a:rPr lang="en-US" dirty="0" smtClean="0"/>
              <a:t> </a:t>
            </a:r>
            <a:r>
              <a:rPr lang="en-US" dirty="0" err="1" smtClean="0"/>
              <a:t>nonsed</a:t>
            </a:r>
            <a:r>
              <a:rPr lang="en-US" dirty="0" smtClean="0"/>
              <a:t> et </a:t>
            </a:r>
            <a:r>
              <a:rPr lang="en-US" dirty="0" err="1" smtClean="0"/>
              <a:t>aut</a:t>
            </a:r>
            <a:r>
              <a:rPr lang="en-US" dirty="0" smtClean="0"/>
              <a:t> </a:t>
            </a:r>
            <a:r>
              <a:rPr lang="en-US" dirty="0" err="1" smtClean="0"/>
              <a:t>volutlaboratem</a:t>
            </a:r>
            <a:r>
              <a:rPr lang="en-US" dirty="0" smtClean="0"/>
              <a:t> </a:t>
            </a:r>
            <a:r>
              <a:rPr lang="en-US" dirty="0" err="1" smtClean="0"/>
              <a:t>repe</a:t>
            </a:r>
            <a:r>
              <a:rPr lang="en-US" dirty="0" smtClean="0"/>
              <a:t> </a:t>
            </a:r>
            <a:r>
              <a:rPr lang="en-US" dirty="0" err="1" smtClean="0"/>
              <a:t>estia</a:t>
            </a:r>
            <a:r>
              <a:rPr lang="en-US" dirty="0" smtClean="0"/>
              <a:t> </a:t>
            </a:r>
            <a:r>
              <a:rPr lang="en-US" dirty="0" err="1" smtClean="0"/>
              <a:t>muscius</a:t>
            </a:r>
            <a:r>
              <a:rPr lang="en-US" dirty="0" smtClean="0"/>
              <a:t> </a:t>
            </a:r>
            <a:r>
              <a:rPr lang="en-US" dirty="0" err="1" smtClean="0"/>
              <a:t>volorro</a:t>
            </a:r>
            <a:r>
              <a:rPr lang="en-US" dirty="0" smtClean="0"/>
              <a:t> </a:t>
            </a:r>
            <a:r>
              <a:rPr lang="en-US" dirty="0" err="1" smtClean="0"/>
              <a:t>dolorunt</a:t>
            </a:r>
            <a:r>
              <a:rPr lang="en-US" dirty="0" smtClean="0"/>
              <a:t> </a:t>
            </a:r>
            <a:r>
              <a:rPr lang="en-US" dirty="0" err="1" smtClean="0"/>
              <a:t>maion</a:t>
            </a:r>
            <a:r>
              <a:rPr lang="en-US" dirty="0" smtClean="0"/>
              <a:t> pore.</a:t>
            </a:r>
          </a:p>
          <a:p>
            <a:pPr marL="0" lvl="0" indent="0" algn="l" defTabSz="914400" rtl="0" eaLnBrk="1" latinLnBrk="0" hangingPunct="1">
              <a:lnSpc>
                <a:spcPts val="2100"/>
              </a:lnSpc>
              <a:spcBef>
                <a:spcPts val="0"/>
              </a:spcBef>
              <a:buFont typeface="Arial" panose="020B0604020202020204" pitchFamily="34" charset="0"/>
              <a:buNone/>
            </a:pPr>
            <a:r>
              <a:rPr lang="en-US" dirty="0" smtClean="0"/>
              <a:t> </a:t>
            </a:r>
          </a:p>
        </p:txBody>
      </p:sp>
      <p:sp>
        <p:nvSpPr>
          <p:cNvPr id="19" name="TextBox 18"/>
          <p:cNvSpPr txBox="1"/>
          <p:nvPr userDrawn="1"/>
        </p:nvSpPr>
        <p:spPr>
          <a:xfrm>
            <a:off x="473299" y="6188451"/>
            <a:ext cx="5976000" cy="307689"/>
          </a:xfrm>
          <a:prstGeom prst="rect">
            <a:avLst/>
          </a:prstGeom>
          <a:noFill/>
        </p:spPr>
        <p:txBody>
          <a:bodyPr wrap="square" lIns="0" tIns="72000" rIns="0" bIns="0" rtlCol="0">
            <a:noAutofit/>
          </a:bodyPr>
          <a:lstStyle/>
          <a:p>
            <a:pPr algn="l"/>
            <a:fld id="{D5F4160B-5B9B-4F04-9B7D-8AE6813DE6FB}" type="slidenum">
              <a:rPr lang="en-GB" sz="1200" b="0" spc="-20" baseline="0" smtClean="0">
                <a:solidFill>
                  <a:srgbClr val="B3B3B3"/>
                </a:solidFill>
              </a:rPr>
              <a:pPr algn="l"/>
              <a:t>‹#›</a:t>
            </a:fld>
            <a:r>
              <a:rPr lang="en-GB" sz="1200" b="0" spc="-20" baseline="0" dirty="0" smtClean="0">
                <a:solidFill>
                  <a:srgbClr val="B3B3B3"/>
                </a:solidFill>
              </a:rPr>
              <a:t> - www.woodgroup.com</a:t>
            </a:r>
          </a:p>
        </p:txBody>
      </p:sp>
      <p:sp>
        <p:nvSpPr>
          <p:cNvPr id="20" name="Text Placeholder 11"/>
          <p:cNvSpPr>
            <a:spLocks noGrp="1"/>
          </p:cNvSpPr>
          <p:nvPr>
            <p:ph type="body" sz="quarter" idx="13" hasCustomPrompt="1"/>
          </p:nvPr>
        </p:nvSpPr>
        <p:spPr>
          <a:xfrm>
            <a:off x="468000" y="658800"/>
            <a:ext cx="8172000" cy="756000"/>
          </a:xfrm>
          <a:prstGeom prst="rect">
            <a:avLst/>
          </a:prstGeom>
        </p:spPr>
        <p:txBody>
          <a:bodyPr lIns="0" tIns="72000" rIns="0" bIns="0"/>
          <a:lstStyle>
            <a:lvl1pPr marL="0" indent="0">
              <a:buNone/>
              <a:defRPr lang="en-GB" sz="4000" kern="1200" spc="-100" baseline="0" dirty="0">
                <a:solidFill>
                  <a:srgbClr val="384D9B"/>
                </a:solidFill>
                <a:latin typeface="Arial" panose="020B0604020202020204" pitchFamily="34" charset="0"/>
                <a:ea typeface="+mn-ea"/>
                <a:cs typeface="+mn-cs"/>
              </a:defRPr>
            </a:lvl1pPr>
            <a:lvl2pPr>
              <a:defRPr sz="3600" spc="40" baseline="0">
                <a:solidFill>
                  <a:srgbClr val="A32C61"/>
                </a:solidFill>
                <a:latin typeface="Arial" panose="020B0604020202020204" pitchFamily="34" charset="0"/>
                <a:cs typeface="Arial" panose="020B0604020202020204" pitchFamily="34" charset="0"/>
              </a:defRPr>
            </a:lvl2pPr>
            <a:lvl3pPr>
              <a:defRPr sz="3600" spc="40" baseline="0">
                <a:solidFill>
                  <a:srgbClr val="A32C61"/>
                </a:solidFill>
                <a:latin typeface="Arial" panose="020B0604020202020204" pitchFamily="34" charset="0"/>
                <a:cs typeface="Arial" panose="020B0604020202020204" pitchFamily="34" charset="0"/>
              </a:defRPr>
            </a:lvl3pPr>
            <a:lvl4pPr>
              <a:defRPr sz="3600" spc="40" baseline="0">
                <a:solidFill>
                  <a:srgbClr val="A32C61"/>
                </a:solidFill>
                <a:latin typeface="Arial" panose="020B0604020202020204" pitchFamily="34" charset="0"/>
                <a:cs typeface="Arial" panose="020B0604020202020204" pitchFamily="34" charset="0"/>
              </a:defRPr>
            </a:lvl4pPr>
            <a:lvl5pPr>
              <a:defRPr sz="3600" spc="40" baseline="0">
                <a:solidFill>
                  <a:srgbClr val="A32C61"/>
                </a:solidFill>
                <a:latin typeface="Arial"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GB" dirty="0" smtClean="0"/>
              <a:t>Title Extension 05</a:t>
            </a:r>
            <a:endParaRPr lang="en-GB" dirty="0"/>
          </a:p>
        </p:txBody>
      </p:sp>
    </p:spTree>
    <p:extLst>
      <p:ext uri="{BB962C8B-B14F-4D97-AF65-F5344CB8AC3E}">
        <p14:creationId xmlns:p14="http://schemas.microsoft.com/office/powerpoint/2010/main" val="17629578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 Points only">
    <p:spTree>
      <p:nvGrpSpPr>
        <p:cNvPr id="1" name=""/>
        <p:cNvGrpSpPr/>
        <p:nvPr/>
      </p:nvGrpSpPr>
      <p:grpSpPr>
        <a:xfrm>
          <a:off x="0" y="0"/>
          <a:ext cx="0" cy="0"/>
          <a:chOff x="0" y="0"/>
          <a:chExt cx="0" cy="0"/>
        </a:xfrm>
      </p:grpSpPr>
      <p:sp>
        <p:nvSpPr>
          <p:cNvPr id="5" name="Slide Number Placeholder 5"/>
          <p:cNvSpPr txBox="1">
            <a:spLocks noGrp="1"/>
          </p:cNvSpPr>
          <p:nvPr userDrawn="1"/>
        </p:nvSpPr>
        <p:spPr bwMode="auto">
          <a:xfrm>
            <a:off x="182563" y="6027738"/>
            <a:ext cx="254000" cy="388937"/>
          </a:xfrm>
          <a:prstGeom prst="rect">
            <a:avLst/>
          </a:prstGeom>
          <a:noFill/>
          <a:ln w="9525">
            <a:noFill/>
            <a:miter lim="800000"/>
            <a:headEnd/>
            <a:tailEnd/>
          </a:ln>
        </p:spPr>
        <p:txBody>
          <a:bodyPr wrap="none" lIns="0" tIns="0" rIns="0" bIns="0"/>
          <a:lstStyle/>
          <a:p>
            <a:pPr>
              <a:defRPr/>
            </a:pPr>
            <a:fld id="{874BA035-521D-44F9-A90E-993BD3E17230}" type="slidenum">
              <a:rPr lang="en-GB" sz="1200">
                <a:solidFill>
                  <a:srgbClr val="9A9A9A"/>
                </a:solidFill>
              </a:rPr>
              <a:pPr>
                <a:defRPr/>
              </a:pPr>
              <a:t>‹#›</a:t>
            </a:fld>
            <a:endParaRPr lang="en-GB" sz="1200" dirty="0">
              <a:solidFill>
                <a:srgbClr val="9A9A9A"/>
              </a:solidFill>
            </a:endParaRPr>
          </a:p>
        </p:txBody>
      </p:sp>
      <p:sp>
        <p:nvSpPr>
          <p:cNvPr id="2" name="Title 1"/>
          <p:cNvSpPr>
            <a:spLocks noGrp="1"/>
          </p:cNvSpPr>
          <p:nvPr>
            <p:ph type="ctrTitle"/>
          </p:nvPr>
        </p:nvSpPr>
        <p:spPr>
          <a:xfrm>
            <a:off x="612000" y="596265"/>
            <a:ext cx="7772400" cy="592455"/>
          </a:xfrm>
          <a:prstGeom prst="rect">
            <a:avLst/>
          </a:prstGeom>
        </p:spPr>
        <p:txBody>
          <a:bodyPr/>
          <a:lstStyle>
            <a:lvl1pPr>
              <a:defRPr baseline="0">
                <a:solidFill>
                  <a:schemeClr val="tx2"/>
                </a:solidFill>
                <a:latin typeface="+mj-lt"/>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612000" y="1514475"/>
            <a:ext cx="8128000" cy="4236085"/>
          </a:xfrm>
          <a:prstGeom prst="rect">
            <a:avLst/>
          </a:prstGeom>
        </p:spPr>
        <p:txBody>
          <a:bodyPr/>
          <a:lstStyle>
            <a:lvl1pPr marL="360000" indent="-360000">
              <a:spcBef>
                <a:spcPts val="1200"/>
              </a:spcBef>
              <a:spcAft>
                <a:spcPts val="800"/>
              </a:spcAft>
              <a:buClr>
                <a:schemeClr val="tx2"/>
              </a:buClr>
              <a:buFont typeface="Wingdings" pitchFamily="2" charset="2"/>
              <a:buChar char="§"/>
              <a:defRPr sz="1800" baseline="0">
                <a:solidFill>
                  <a:schemeClr val="tx2"/>
                </a:solidFill>
                <a:latin typeface="+mn-lt"/>
              </a:defRPr>
            </a:lvl1pPr>
            <a:lvl2pPr marL="360000" marR="0" indent="-180000" algn="l" defTabSz="914400" rtl="0" eaLnBrk="1" fontAlgn="auto" latinLnBrk="0" hangingPunct="1">
              <a:lnSpc>
                <a:spcPct val="100000"/>
              </a:lnSpc>
              <a:spcBef>
                <a:spcPts val="0"/>
              </a:spcBef>
              <a:spcAft>
                <a:spcPts val="600"/>
              </a:spcAft>
              <a:buClrTx/>
              <a:buSzTx/>
              <a:buFont typeface="Arial" pitchFamily="34" charset="0"/>
              <a:buChar char="–"/>
              <a:tabLst/>
              <a:defRPr sz="1400">
                <a:solidFill>
                  <a:schemeClr val="tx2"/>
                </a:solidFill>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6"/>
          <p:cNvSpPr>
            <a:spLocks noGrp="1"/>
          </p:cNvSpPr>
          <p:nvPr>
            <p:ph type="body" sz="quarter" idx="12"/>
          </p:nvPr>
        </p:nvSpPr>
        <p:spPr>
          <a:xfrm>
            <a:off x="612000" y="5940000"/>
            <a:ext cx="5760000" cy="720000"/>
          </a:xfrm>
          <a:prstGeom prst="rect">
            <a:avLst/>
          </a:prstGeom>
        </p:spPr>
        <p:txBody>
          <a:bodyPr lIns="0" tIns="0" rIns="0" bIns="0"/>
          <a:lstStyle>
            <a:lvl1pPr>
              <a:buNone/>
              <a:defRPr sz="200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121682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up Chapter Titl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66166" y="526285"/>
            <a:ext cx="6825128" cy="1023731"/>
          </a:xfrm>
        </p:spPr>
        <p:txBody>
          <a:bodyPr wrap="square" lIns="0" tIns="151200" rIns="180000" bIns="0" anchor="t" anchorCtr="0">
            <a:noAutofit/>
          </a:bodyPr>
          <a:lstStyle>
            <a:lvl1pPr>
              <a:buNone/>
              <a:defRPr sz="4000" b="1" spc="-60" baseline="0">
                <a:solidFill>
                  <a:schemeClr val="bg2"/>
                </a:solidFill>
              </a:defRPr>
            </a:lvl1pPr>
          </a:lstStyle>
          <a:p>
            <a:pPr lvl="0"/>
            <a:r>
              <a:rPr lang="en-US" dirty="0" smtClean="0"/>
              <a:t>Title Extension 01</a:t>
            </a:r>
            <a:endParaRPr lang="en-GB" dirty="0"/>
          </a:p>
        </p:txBody>
      </p:sp>
    </p:spTree>
    <p:extLst>
      <p:ext uri="{BB962C8B-B14F-4D97-AF65-F5344CB8AC3E}">
        <p14:creationId xmlns:p14="http://schemas.microsoft.com/office/powerpoint/2010/main" val="2807984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up Chapter Titl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66166" y="526285"/>
            <a:ext cx="6825128" cy="1023731"/>
          </a:xfrm>
        </p:spPr>
        <p:txBody>
          <a:bodyPr wrap="square" lIns="0" tIns="151200" rIns="180000" bIns="0" anchor="t" anchorCtr="0">
            <a:noAutofit/>
          </a:bodyPr>
          <a:lstStyle>
            <a:lvl1pPr>
              <a:buNone/>
              <a:defRPr sz="4000" b="1" spc="-60" baseline="0">
                <a:solidFill>
                  <a:schemeClr val="bg2"/>
                </a:solidFill>
              </a:defRPr>
            </a:lvl1pPr>
          </a:lstStyle>
          <a:p>
            <a:pPr lvl="0"/>
            <a:r>
              <a:rPr lang="en-US" dirty="0" smtClean="0"/>
              <a:t>Title Extension 02</a:t>
            </a:r>
            <a:endParaRPr lang="en-GB" dirty="0"/>
          </a:p>
        </p:txBody>
      </p:sp>
    </p:spTree>
    <p:extLst>
      <p:ext uri="{BB962C8B-B14F-4D97-AF65-F5344CB8AC3E}">
        <p14:creationId xmlns:p14="http://schemas.microsoft.com/office/powerpoint/2010/main" val="12359293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up Chapter Title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66166" y="526285"/>
            <a:ext cx="6825128" cy="1023731"/>
          </a:xfrm>
        </p:spPr>
        <p:txBody>
          <a:bodyPr wrap="square" lIns="0" tIns="151200" rIns="180000" bIns="0" anchor="t" anchorCtr="0">
            <a:noAutofit/>
          </a:bodyPr>
          <a:lstStyle>
            <a:lvl1pPr>
              <a:buNone/>
              <a:defRPr sz="4000" b="1" spc="-60" baseline="0">
                <a:solidFill>
                  <a:schemeClr val="bg2"/>
                </a:solidFill>
              </a:defRPr>
            </a:lvl1pPr>
          </a:lstStyle>
          <a:p>
            <a:pPr lvl="0"/>
            <a:r>
              <a:rPr lang="en-US" dirty="0" smtClean="0"/>
              <a:t>Title Extension 03</a:t>
            </a:r>
            <a:endParaRPr lang="en-GB" dirty="0"/>
          </a:p>
        </p:txBody>
      </p:sp>
    </p:spTree>
    <p:extLst>
      <p:ext uri="{BB962C8B-B14F-4D97-AF65-F5344CB8AC3E}">
        <p14:creationId xmlns:p14="http://schemas.microsoft.com/office/powerpoint/2010/main" val="11843767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3298" y="2129372"/>
            <a:ext cx="8165609" cy="3764288"/>
          </a:xfrm>
          <a:prstGeom prst="rect">
            <a:avLst/>
          </a:prstGeom>
        </p:spPr>
      </p:pic>
      <p:sp>
        <p:nvSpPr>
          <p:cNvPr id="7" name="Text Placeholder 6"/>
          <p:cNvSpPr>
            <a:spLocks noGrp="1"/>
          </p:cNvSpPr>
          <p:nvPr>
            <p:ph type="body" sz="quarter" idx="10"/>
          </p:nvPr>
        </p:nvSpPr>
        <p:spPr>
          <a:xfrm>
            <a:off x="1908000" y="658800"/>
            <a:ext cx="6732000" cy="1044000"/>
          </a:xfrm>
          <a:prstGeom prst="rect">
            <a:avLst/>
          </a:prstGeom>
        </p:spPr>
        <p:txBody>
          <a:bodyPr tIns="126000" rIns="0" bIns="0"/>
          <a:lstStyle>
            <a:lvl1pPr algn="r">
              <a:defRPr sz="2600" spc="0" baseline="0"/>
            </a:lvl1pPr>
            <a:lvl2pPr>
              <a:defRPr sz="2600"/>
            </a:lvl2pPr>
            <a:lvl3pPr>
              <a:defRPr sz="2600"/>
            </a:lvl3pPr>
            <a:lvl4pPr>
              <a:defRPr sz="2600"/>
            </a:lvl4pPr>
            <a:lvl5pPr marL="1828800" indent="0">
              <a:buNone/>
              <a:defRPr sz="2600"/>
            </a:lvl5pPr>
          </a:lstStyle>
          <a:p>
            <a:pPr lvl="0"/>
            <a:r>
              <a:rPr lang="en-US" dirty="0" smtClean="0"/>
              <a:t>Click to edit Master text styles</a:t>
            </a:r>
            <a:endParaRPr lang="en-GB" dirty="0" smtClean="0"/>
          </a:p>
          <a:p>
            <a:pPr lvl="0"/>
            <a:r>
              <a:rPr lang="en-GB" dirty="0" smtClean="0"/>
              <a:t>March 2014</a:t>
            </a:r>
            <a:endParaRPr lang="en-US" dirty="0" smtClean="0"/>
          </a:p>
        </p:txBody>
      </p:sp>
    </p:spTree>
    <p:extLst>
      <p:ext uri="{BB962C8B-B14F-4D97-AF65-F5344CB8AC3E}">
        <p14:creationId xmlns:p14="http://schemas.microsoft.com/office/powerpoint/2010/main" val="2458647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0" name="Picture Placeholder 2"/>
          <p:cNvSpPr>
            <a:spLocks noGrp="1"/>
          </p:cNvSpPr>
          <p:nvPr>
            <p:ph type="pic" idx="1"/>
          </p:nvPr>
        </p:nvSpPr>
        <p:spPr>
          <a:xfrm>
            <a:off x="180000" y="180000"/>
            <a:ext cx="2934000" cy="6480000"/>
          </a:xfrm>
          <a:prstGeom prst="rect">
            <a:avLst/>
          </a:prstGeom>
          <a:noFill/>
        </p:spPr>
        <p:txBody>
          <a:bodyPr/>
          <a:lstStyle>
            <a:lvl1pPr marL="0" indent="0">
              <a:buNone/>
              <a:defRPr sz="3200">
                <a:solidFill>
                  <a:srgbClr val="80686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26" name="Picture Placeholder 2"/>
          <p:cNvSpPr>
            <a:spLocks noGrp="1"/>
          </p:cNvSpPr>
          <p:nvPr>
            <p:ph type="pic" idx="12"/>
          </p:nvPr>
        </p:nvSpPr>
        <p:spPr>
          <a:xfrm>
            <a:off x="3114000" y="180000"/>
            <a:ext cx="2934000" cy="6480000"/>
          </a:xfrm>
          <a:prstGeom prst="rect">
            <a:avLst/>
          </a:prstGeom>
          <a:noFill/>
        </p:spPr>
        <p:txBody>
          <a:bodyPr/>
          <a:lstStyle>
            <a:lvl1pPr marL="0" indent="0">
              <a:buNone/>
              <a:defRPr sz="3200">
                <a:solidFill>
                  <a:srgbClr val="80686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27" name="Picture Placeholder 2"/>
          <p:cNvSpPr>
            <a:spLocks noGrp="1"/>
          </p:cNvSpPr>
          <p:nvPr>
            <p:ph type="pic" idx="13"/>
          </p:nvPr>
        </p:nvSpPr>
        <p:spPr>
          <a:xfrm>
            <a:off x="6048000" y="180000"/>
            <a:ext cx="2934000" cy="6480000"/>
          </a:xfrm>
          <a:prstGeom prst="rect">
            <a:avLst/>
          </a:prstGeom>
          <a:noFill/>
        </p:spPr>
        <p:txBody>
          <a:bodyPr/>
          <a:lstStyle>
            <a:lvl1pPr marL="0" indent="0">
              <a:buNone/>
              <a:defRPr sz="3200">
                <a:solidFill>
                  <a:srgbClr val="80686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32" name="Text Placeholder 31"/>
          <p:cNvSpPr>
            <a:spLocks noGrp="1"/>
          </p:cNvSpPr>
          <p:nvPr>
            <p:ph type="body" sz="quarter" idx="14"/>
          </p:nvPr>
        </p:nvSpPr>
        <p:spPr>
          <a:xfrm>
            <a:off x="182562" y="5008563"/>
            <a:ext cx="5872797" cy="519112"/>
          </a:xfrm>
          <a:prstGeom prst="rect">
            <a:avLst/>
          </a:prstGeom>
        </p:spPr>
        <p:txBody>
          <a:bodyPr lIns="180000" tIns="0" rIns="180000" bIns="0">
            <a:noAutofit/>
          </a:bodyPr>
          <a:lstStyle>
            <a:lvl1pPr>
              <a:buNone/>
              <a:defRPr sz="1800">
                <a:solidFill>
                  <a:schemeClr val="bg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235937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ullet Points only">
    <p:spTree>
      <p:nvGrpSpPr>
        <p:cNvPr id="1" name=""/>
        <p:cNvGrpSpPr/>
        <p:nvPr/>
      </p:nvGrpSpPr>
      <p:grpSpPr>
        <a:xfrm>
          <a:off x="0" y="0"/>
          <a:ext cx="0" cy="0"/>
          <a:chOff x="0" y="0"/>
          <a:chExt cx="0" cy="0"/>
        </a:xfrm>
      </p:grpSpPr>
      <p:sp>
        <p:nvSpPr>
          <p:cNvPr id="5" name="Slide Number Placeholder 5"/>
          <p:cNvSpPr txBox="1">
            <a:spLocks noGrp="1"/>
          </p:cNvSpPr>
          <p:nvPr userDrawn="1"/>
        </p:nvSpPr>
        <p:spPr bwMode="auto">
          <a:xfrm>
            <a:off x="182563" y="6027738"/>
            <a:ext cx="254000" cy="388937"/>
          </a:xfrm>
          <a:prstGeom prst="rect">
            <a:avLst/>
          </a:prstGeom>
          <a:noFill/>
          <a:ln w="9525">
            <a:noFill/>
            <a:miter lim="800000"/>
            <a:headEnd/>
            <a:tailEnd/>
          </a:ln>
        </p:spPr>
        <p:txBody>
          <a:bodyPr wrap="none" lIns="0" tIns="0" rIns="0" bIns="0"/>
          <a:lstStyle/>
          <a:p>
            <a:pPr>
              <a:defRPr/>
            </a:pPr>
            <a:fld id="{874BA035-521D-44F9-A90E-993BD3E17230}" type="slidenum">
              <a:rPr lang="en-GB" sz="1200">
                <a:solidFill>
                  <a:srgbClr val="9A9A9A"/>
                </a:solidFill>
              </a:rPr>
              <a:pPr>
                <a:defRPr/>
              </a:pPr>
              <a:t>‹#›</a:t>
            </a:fld>
            <a:endParaRPr lang="en-GB" sz="1200" dirty="0">
              <a:solidFill>
                <a:srgbClr val="9A9A9A"/>
              </a:solidFill>
            </a:endParaRPr>
          </a:p>
        </p:txBody>
      </p:sp>
      <p:sp>
        <p:nvSpPr>
          <p:cNvPr id="2" name="Title 1"/>
          <p:cNvSpPr>
            <a:spLocks noGrp="1"/>
          </p:cNvSpPr>
          <p:nvPr>
            <p:ph type="ctrTitle"/>
          </p:nvPr>
        </p:nvSpPr>
        <p:spPr>
          <a:xfrm>
            <a:off x="612000" y="596265"/>
            <a:ext cx="7772400" cy="592455"/>
          </a:xfrm>
          <a:prstGeom prst="rect">
            <a:avLst/>
          </a:prstGeom>
        </p:spPr>
        <p:txBody>
          <a:bodyPr/>
          <a:lstStyle>
            <a:lvl1pPr>
              <a:defRPr baseline="0">
                <a:solidFill>
                  <a:schemeClr val="tx2"/>
                </a:solidFill>
                <a:latin typeface="+mj-lt"/>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612000" y="1514475"/>
            <a:ext cx="8128000" cy="4236085"/>
          </a:xfrm>
          <a:prstGeom prst="rect">
            <a:avLst/>
          </a:prstGeom>
        </p:spPr>
        <p:txBody>
          <a:bodyPr/>
          <a:lstStyle>
            <a:lvl1pPr marL="360000" indent="-360000">
              <a:spcBef>
                <a:spcPts val="1200"/>
              </a:spcBef>
              <a:spcAft>
                <a:spcPts val="800"/>
              </a:spcAft>
              <a:buClr>
                <a:schemeClr val="tx2"/>
              </a:buClr>
              <a:buFont typeface="Wingdings" pitchFamily="2" charset="2"/>
              <a:buChar char="§"/>
              <a:defRPr sz="1800" baseline="0">
                <a:solidFill>
                  <a:schemeClr val="tx2"/>
                </a:solidFill>
                <a:latin typeface="+mn-lt"/>
              </a:defRPr>
            </a:lvl1pPr>
            <a:lvl2pPr marL="360000" marR="0" indent="-180000" algn="l" defTabSz="914400" rtl="0" eaLnBrk="1" fontAlgn="auto" latinLnBrk="0" hangingPunct="1">
              <a:lnSpc>
                <a:spcPct val="100000"/>
              </a:lnSpc>
              <a:spcBef>
                <a:spcPts val="0"/>
              </a:spcBef>
              <a:spcAft>
                <a:spcPts val="600"/>
              </a:spcAft>
              <a:buClrTx/>
              <a:buSzTx/>
              <a:buFont typeface="Arial" pitchFamily="34" charset="0"/>
              <a:buChar char="–"/>
              <a:tabLst/>
              <a:defRPr sz="1400">
                <a:solidFill>
                  <a:schemeClr val="tx2"/>
                </a:solidFill>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6"/>
          <p:cNvSpPr>
            <a:spLocks noGrp="1"/>
          </p:cNvSpPr>
          <p:nvPr>
            <p:ph type="body" sz="quarter" idx="12"/>
          </p:nvPr>
        </p:nvSpPr>
        <p:spPr>
          <a:xfrm>
            <a:off x="612000" y="5940000"/>
            <a:ext cx="5760000" cy="720000"/>
          </a:xfrm>
          <a:prstGeom prst="rect">
            <a:avLst/>
          </a:prstGeom>
        </p:spPr>
        <p:txBody>
          <a:bodyPr lIns="0" tIns="0" rIns="0" bIns="0"/>
          <a:lstStyle>
            <a:lvl1pPr>
              <a:buNone/>
              <a:defRPr sz="200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301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658800"/>
            <a:ext cx="8172000" cy="727200"/>
          </a:xfrm>
          <a:prstGeom prst="rect">
            <a:avLst/>
          </a:prstGeom>
        </p:spPr>
        <p:txBody>
          <a:bodyPr lIns="0" tIns="72000" rIns="0" bIns="0" anchor="t" anchorCtr="0"/>
          <a:lstStyle>
            <a:lvl1pPr>
              <a:defRPr spc="-100" baseline="0">
                <a:solidFill>
                  <a:srgbClr val="F68827"/>
                </a:solidFill>
              </a:defRPr>
            </a:lvl1pPr>
          </a:lstStyle>
          <a:p>
            <a:r>
              <a:rPr lang="en-US" dirty="0" smtClean="0"/>
              <a:t>Title Extension 04</a:t>
            </a:r>
            <a:endParaRPr lang="en-GB" dirty="0"/>
          </a:p>
        </p:txBody>
      </p:sp>
      <p:sp>
        <p:nvSpPr>
          <p:cNvPr id="3" name="TextBox 2"/>
          <p:cNvSpPr txBox="1"/>
          <p:nvPr userDrawn="1"/>
        </p:nvSpPr>
        <p:spPr>
          <a:xfrm>
            <a:off x="473299" y="6188451"/>
            <a:ext cx="5976000" cy="307689"/>
          </a:xfrm>
          <a:prstGeom prst="rect">
            <a:avLst/>
          </a:prstGeom>
          <a:noFill/>
        </p:spPr>
        <p:txBody>
          <a:bodyPr wrap="square" lIns="0" tIns="72000" rIns="0" bIns="0" rtlCol="0">
            <a:noAutofit/>
          </a:bodyPr>
          <a:lstStyle/>
          <a:p>
            <a:pPr algn="l"/>
            <a:fld id="{D5F4160B-5B9B-4F04-9B7D-8AE6813DE6FB}" type="slidenum">
              <a:rPr lang="en-GB" sz="1200" b="0" spc="-20" baseline="0" smtClean="0">
                <a:solidFill>
                  <a:srgbClr val="B3B3B3"/>
                </a:solidFill>
              </a:rPr>
              <a:t>‹#›</a:t>
            </a:fld>
            <a:r>
              <a:rPr lang="en-GB" sz="1200" b="0" spc="-20" baseline="0" dirty="0" smtClean="0">
                <a:solidFill>
                  <a:srgbClr val="B3B3B3"/>
                </a:solidFill>
              </a:rPr>
              <a:t> - www.woodgroup.com</a:t>
            </a:r>
          </a:p>
        </p:txBody>
      </p:sp>
      <p:sp>
        <p:nvSpPr>
          <p:cNvPr id="5" name="Text Placeholder 4"/>
          <p:cNvSpPr>
            <a:spLocks noGrp="1"/>
          </p:cNvSpPr>
          <p:nvPr>
            <p:ph type="body" sz="quarter" idx="10" hasCustomPrompt="1"/>
          </p:nvPr>
        </p:nvSpPr>
        <p:spPr>
          <a:xfrm>
            <a:off x="468000" y="2772000"/>
            <a:ext cx="6362170" cy="3016800"/>
          </a:xfrm>
          <a:prstGeom prst="rect">
            <a:avLst/>
          </a:prstGeom>
        </p:spPr>
        <p:txBody>
          <a:bodyPr lIns="0" tIns="0" rIns="0" bIns="0">
            <a:normAutofit/>
          </a:bodyPr>
          <a:lstStyle>
            <a:lvl1pPr marL="0" indent="0">
              <a:lnSpc>
                <a:spcPts val="2700"/>
              </a:lnSpc>
              <a:buNone/>
              <a:defRPr sz="1800" spc="40" baseline="0">
                <a:solidFill>
                  <a:srgbClr val="7C7C7C"/>
                </a:solidFill>
              </a:defRPr>
            </a:lvl1pPr>
            <a:lvl2pPr>
              <a:lnSpc>
                <a:spcPts val="2700"/>
              </a:lnSpc>
              <a:defRPr sz="1800" spc="40" baseline="0">
                <a:solidFill>
                  <a:srgbClr val="7C7C7C"/>
                </a:solidFill>
              </a:defRPr>
            </a:lvl2pPr>
            <a:lvl3pPr>
              <a:lnSpc>
                <a:spcPts val="2700"/>
              </a:lnSpc>
              <a:defRPr sz="1800" spc="40" baseline="0">
                <a:solidFill>
                  <a:srgbClr val="7C7C7C"/>
                </a:solidFill>
              </a:defRPr>
            </a:lvl3pPr>
            <a:lvl4pPr>
              <a:lnSpc>
                <a:spcPts val="2700"/>
              </a:lnSpc>
              <a:defRPr sz="1800" spc="40" baseline="0">
                <a:solidFill>
                  <a:srgbClr val="7C7C7C"/>
                </a:solidFill>
              </a:defRPr>
            </a:lvl4pPr>
            <a:lvl5pPr>
              <a:lnSpc>
                <a:spcPts val="2700"/>
              </a:lnSpc>
              <a:defRPr sz="1800" spc="40" baseline="0">
                <a:solidFill>
                  <a:srgbClr val="7C7C7C"/>
                </a:solidFill>
              </a:defRPr>
            </a:lvl5pPr>
          </a:lstStyle>
          <a:p>
            <a:pPr lvl="0"/>
            <a:r>
              <a:rPr lang="en-GB" dirty="0" smtClean="0"/>
              <a:t>Text Extension </a:t>
            </a:r>
            <a:r>
              <a:rPr lang="en-GB" dirty="0" err="1" smtClean="0"/>
              <a:t>Em</a:t>
            </a:r>
            <a:r>
              <a:rPr lang="en-GB" dirty="0" smtClean="0"/>
              <a:t> </a:t>
            </a:r>
            <a:r>
              <a:rPr lang="en-GB" dirty="0" err="1" smtClean="0"/>
              <a:t>ipsanda</a:t>
            </a:r>
            <a:r>
              <a:rPr lang="en-GB" dirty="0" smtClean="0"/>
              <a:t> </a:t>
            </a:r>
            <a:r>
              <a:rPr lang="en-GB" dirty="0" err="1" smtClean="0"/>
              <a:t>nderum</a:t>
            </a:r>
            <a:r>
              <a:rPr lang="en-GB" dirty="0" smtClean="0"/>
              <a:t> </a:t>
            </a:r>
            <a:r>
              <a:rPr lang="en-GB" dirty="0" err="1" smtClean="0"/>
              <a:t>que</a:t>
            </a:r>
            <a:r>
              <a:rPr lang="en-GB" dirty="0" smtClean="0"/>
              <a:t> </a:t>
            </a:r>
            <a:r>
              <a:rPr lang="en-GB" dirty="0" err="1" smtClean="0"/>
              <a:t>dolor</a:t>
            </a:r>
            <a:r>
              <a:rPr lang="en-GB" dirty="0" smtClean="0"/>
              <a:t> </a:t>
            </a:r>
            <a:r>
              <a:rPr lang="en-GB" dirty="0" err="1" smtClean="0"/>
              <a:t>adi</a:t>
            </a:r>
            <a:r>
              <a:rPr lang="en-GB" dirty="0" smtClean="0"/>
              <a:t> tem </a:t>
            </a:r>
            <a:r>
              <a:rPr lang="en-GB" dirty="0" err="1" smtClean="0"/>
              <a:t>ipsapiet</a:t>
            </a:r>
            <a:r>
              <a:rPr lang="en-GB" dirty="0" smtClean="0"/>
              <a:t> </a:t>
            </a:r>
            <a:r>
              <a:rPr lang="en-GB" dirty="0" err="1" smtClean="0"/>
              <a:t>volor</a:t>
            </a:r>
            <a:r>
              <a:rPr lang="en-GB" dirty="0" smtClean="0"/>
              <a:t> </a:t>
            </a:r>
            <a:r>
              <a:rPr lang="en-GB" dirty="0" err="1" smtClean="0"/>
              <a:t>sendebis</a:t>
            </a:r>
            <a:r>
              <a:rPr lang="en-GB" dirty="0" smtClean="0"/>
              <a:t> </a:t>
            </a:r>
            <a:r>
              <a:rPr lang="en-GB" dirty="0" err="1" smtClean="0"/>
              <a:t>dolupta</a:t>
            </a:r>
            <a:r>
              <a:rPr lang="en-GB" dirty="0" smtClean="0"/>
              <a:t> </a:t>
            </a:r>
            <a:r>
              <a:rPr lang="en-GB" dirty="0" err="1" smtClean="0"/>
              <a:t>tionseq</a:t>
            </a:r>
            <a:r>
              <a:rPr lang="en-GB" dirty="0" smtClean="0"/>
              <a:t> </a:t>
            </a:r>
            <a:r>
              <a:rPr lang="en-GB" dirty="0" err="1" smtClean="0"/>
              <a:t>uiaspel</a:t>
            </a:r>
            <a:r>
              <a:rPr lang="en-GB" dirty="0" smtClean="0"/>
              <a:t> </a:t>
            </a:r>
            <a:r>
              <a:rPr lang="en-GB" dirty="0" err="1" smtClean="0"/>
              <a:t>ecuptae</a:t>
            </a:r>
            <a:r>
              <a:rPr lang="en-GB" dirty="0" smtClean="0"/>
              <a:t> ne la </a:t>
            </a:r>
            <a:r>
              <a:rPr lang="en-GB" dirty="0" err="1" smtClean="0"/>
              <a:t>alita</a:t>
            </a:r>
            <a:r>
              <a:rPr lang="en-GB" dirty="0" smtClean="0"/>
              <a:t> sit </a:t>
            </a:r>
            <a:r>
              <a:rPr lang="en-GB" dirty="0" err="1" smtClean="0"/>
              <a:t>utat</a:t>
            </a:r>
            <a:r>
              <a:rPr lang="en-GB" dirty="0" smtClean="0"/>
              <a:t> </a:t>
            </a:r>
            <a:r>
              <a:rPr lang="en-GB" dirty="0" err="1" smtClean="0"/>
              <a:t>inullac</a:t>
            </a:r>
            <a:r>
              <a:rPr lang="en-GB" dirty="0" smtClean="0"/>
              <a:t> </a:t>
            </a:r>
            <a:r>
              <a:rPr lang="en-GB" dirty="0" err="1" smtClean="0"/>
              <a:t>cusapel</a:t>
            </a:r>
            <a:r>
              <a:rPr lang="en-GB" dirty="0" smtClean="0"/>
              <a:t> </a:t>
            </a:r>
            <a:r>
              <a:rPr lang="en-GB" dirty="0" err="1" smtClean="0"/>
              <a:t>escidus</a:t>
            </a:r>
            <a:r>
              <a:rPr lang="en-GB" dirty="0" smtClean="0"/>
              <a:t> </a:t>
            </a:r>
            <a:r>
              <a:rPr lang="en-GB" dirty="0" err="1" smtClean="0"/>
              <a:t>posparunt</a:t>
            </a:r>
            <a:r>
              <a:rPr lang="en-GB" dirty="0" smtClean="0"/>
              <a:t>. Obit </a:t>
            </a:r>
            <a:r>
              <a:rPr lang="en-GB" dirty="0" err="1" smtClean="0"/>
              <a:t>lautatq</a:t>
            </a:r>
            <a:r>
              <a:rPr lang="en-GB" dirty="0" smtClean="0"/>
              <a:t> </a:t>
            </a:r>
            <a:r>
              <a:rPr lang="en-GB" dirty="0" err="1" smtClean="0"/>
              <a:t>uibus</a:t>
            </a:r>
            <a:r>
              <a:rPr lang="en-GB" dirty="0" smtClean="0"/>
              <a:t>, sit </a:t>
            </a:r>
            <a:r>
              <a:rPr lang="en-GB" dirty="0" err="1" smtClean="0"/>
              <a:t>acersped</a:t>
            </a:r>
            <a:r>
              <a:rPr lang="en-GB" dirty="0" smtClean="0"/>
              <a:t> </a:t>
            </a:r>
            <a:r>
              <a:rPr lang="en-GB" dirty="0" err="1" smtClean="0"/>
              <a:t>ut</a:t>
            </a:r>
            <a:r>
              <a:rPr lang="en-GB" dirty="0" smtClean="0"/>
              <a:t> </a:t>
            </a:r>
            <a:r>
              <a:rPr lang="en-GB" dirty="0" err="1" smtClean="0"/>
              <a:t>volorepro</a:t>
            </a:r>
            <a:r>
              <a:rPr lang="en-GB" dirty="0" smtClean="0"/>
              <a:t> </a:t>
            </a:r>
            <a:r>
              <a:rPr lang="en-GB" dirty="0" err="1" smtClean="0"/>
              <a:t>totatium</a:t>
            </a:r>
            <a:r>
              <a:rPr lang="en-GB" dirty="0" smtClean="0"/>
              <a:t> </a:t>
            </a:r>
            <a:r>
              <a:rPr lang="en-GB" dirty="0" err="1" smtClean="0"/>
              <a:t>fuga</a:t>
            </a:r>
            <a:r>
              <a:rPr lang="en-GB" dirty="0" smtClean="0"/>
              <a:t>. </a:t>
            </a:r>
            <a:r>
              <a:rPr lang="en-GB" dirty="0" err="1" smtClean="0"/>
              <a:t>Ut</a:t>
            </a:r>
            <a:r>
              <a:rPr lang="en-GB" dirty="0" smtClean="0"/>
              <a:t> </a:t>
            </a:r>
            <a:r>
              <a:rPr lang="en-GB" dirty="0" err="1" smtClean="0"/>
              <a:t>audam</a:t>
            </a:r>
            <a:r>
              <a:rPr lang="en-GB" dirty="0" smtClean="0"/>
              <a:t> </a:t>
            </a:r>
            <a:r>
              <a:rPr lang="en-GB" dirty="0" err="1" smtClean="0"/>
              <a:t>ipsum</a:t>
            </a:r>
            <a:r>
              <a:rPr lang="en-GB" dirty="0" smtClean="0"/>
              <a:t> </a:t>
            </a:r>
            <a:r>
              <a:rPr lang="en-GB" dirty="0" err="1" smtClean="0"/>
              <a:t>ditatur</a:t>
            </a:r>
            <a:r>
              <a:rPr lang="en-GB" dirty="0" smtClean="0"/>
              <a:t>, </a:t>
            </a:r>
            <a:r>
              <a:rPr lang="en-GB" dirty="0" err="1" smtClean="0"/>
              <a:t>num</a:t>
            </a:r>
            <a:r>
              <a:rPr lang="en-GB" dirty="0" smtClean="0"/>
              <a:t> </a:t>
            </a:r>
            <a:r>
              <a:rPr lang="en-GB" dirty="0" err="1" smtClean="0"/>
              <a:t>quasse</a:t>
            </a:r>
            <a:r>
              <a:rPr lang="en-GB" dirty="0" smtClean="0"/>
              <a:t> </a:t>
            </a:r>
            <a:r>
              <a:rPr lang="en-GB" dirty="0" err="1" smtClean="0"/>
              <a:t>expeliq</a:t>
            </a:r>
            <a:r>
              <a:rPr lang="en-GB" dirty="0" smtClean="0"/>
              <a:t> </a:t>
            </a:r>
            <a:r>
              <a:rPr lang="en-GB" dirty="0" err="1" smtClean="0"/>
              <a:t>uibusti</a:t>
            </a:r>
            <a:r>
              <a:rPr lang="en-GB" dirty="0" smtClean="0"/>
              <a:t> </a:t>
            </a:r>
            <a:r>
              <a:rPr lang="en-GB" dirty="0" err="1" smtClean="0"/>
              <a:t>ateturibus</a:t>
            </a:r>
            <a:r>
              <a:rPr lang="en-GB" dirty="0" smtClean="0"/>
              <a:t> </a:t>
            </a:r>
            <a:r>
              <a:rPr lang="en-GB" dirty="0" err="1" smtClean="0"/>
              <a:t>archicia</a:t>
            </a:r>
            <a:r>
              <a:rPr lang="en-GB" dirty="0" smtClean="0"/>
              <a:t> con ne </a:t>
            </a:r>
            <a:r>
              <a:rPr lang="en-GB" dirty="0" err="1" smtClean="0"/>
              <a:t>nis</a:t>
            </a:r>
            <a:r>
              <a:rPr lang="en-GB" dirty="0" smtClean="0"/>
              <a:t> </a:t>
            </a:r>
            <a:r>
              <a:rPr lang="en-GB" dirty="0" err="1" smtClean="0"/>
              <a:t>maiore</a:t>
            </a:r>
            <a:r>
              <a:rPr lang="en-GB" dirty="0" smtClean="0"/>
              <a:t> </a:t>
            </a:r>
            <a:r>
              <a:rPr lang="en-GB" dirty="0" err="1" smtClean="0"/>
              <a:t>minullup</a:t>
            </a:r>
            <a:r>
              <a:rPr lang="en-GB" dirty="0" smtClean="0"/>
              <a:t> </a:t>
            </a:r>
            <a:r>
              <a:rPr lang="en-GB" dirty="0" err="1" smtClean="0"/>
              <a:t>tatem</a:t>
            </a:r>
            <a:r>
              <a:rPr lang="en-GB" dirty="0" smtClean="0"/>
              <a:t>. </a:t>
            </a:r>
            <a:r>
              <a:rPr lang="en-GB" dirty="0" err="1" smtClean="0"/>
              <a:t>Turem</a:t>
            </a:r>
            <a:r>
              <a:rPr lang="en-GB" dirty="0" smtClean="0"/>
              <a:t> fugit </a:t>
            </a:r>
            <a:r>
              <a:rPr lang="en-GB" dirty="0" err="1" smtClean="0"/>
              <a:t>peditior</a:t>
            </a:r>
            <a:r>
              <a:rPr lang="en-GB" dirty="0" smtClean="0"/>
              <a:t> </a:t>
            </a:r>
            <a:r>
              <a:rPr lang="en-GB" dirty="0" err="1" smtClean="0"/>
              <a:t>sunt</a:t>
            </a:r>
            <a:r>
              <a:rPr lang="en-GB" dirty="0" smtClean="0"/>
              <a:t> </a:t>
            </a:r>
            <a:r>
              <a:rPr lang="en-GB" dirty="0" err="1" smtClean="0"/>
              <a:t>atectusae</a:t>
            </a:r>
            <a:r>
              <a:rPr lang="en-GB" dirty="0" smtClean="0"/>
              <a:t> </a:t>
            </a:r>
            <a:r>
              <a:rPr lang="en-GB" dirty="0" err="1" smtClean="0"/>
              <a:t>mincium</a:t>
            </a:r>
            <a:r>
              <a:rPr lang="en-GB" dirty="0" smtClean="0"/>
              <a:t> </a:t>
            </a:r>
            <a:r>
              <a:rPr lang="en-GB" dirty="0" err="1" smtClean="0"/>
              <a:t>labo</a:t>
            </a:r>
            <a:r>
              <a:rPr lang="en-GB" dirty="0" smtClean="0"/>
              <a:t>. </a:t>
            </a:r>
            <a:r>
              <a:rPr lang="en-GB" dirty="0" err="1" smtClean="0"/>
              <a:t>Ut</a:t>
            </a:r>
            <a:r>
              <a:rPr lang="en-GB" dirty="0" smtClean="0"/>
              <a:t> </a:t>
            </a:r>
            <a:r>
              <a:rPr lang="en-GB" dirty="0" err="1" smtClean="0"/>
              <a:t>quassin</a:t>
            </a:r>
            <a:r>
              <a:rPr lang="en-GB" dirty="0" smtClean="0"/>
              <a:t> </a:t>
            </a:r>
            <a:r>
              <a:rPr lang="en-GB" dirty="0" err="1" smtClean="0"/>
              <a:t>usantus</a:t>
            </a:r>
            <a:r>
              <a:rPr lang="en-GB" dirty="0" smtClean="0"/>
              <a:t> </a:t>
            </a:r>
            <a:r>
              <a:rPr lang="en-GB" dirty="0" err="1" smtClean="0"/>
              <a:t>es</a:t>
            </a:r>
            <a:r>
              <a:rPr lang="en-GB" dirty="0" smtClean="0"/>
              <a:t> </a:t>
            </a:r>
            <a:r>
              <a:rPr lang="en-GB" dirty="0" err="1" smtClean="0"/>
              <a:t>nonsequ</a:t>
            </a:r>
            <a:r>
              <a:rPr lang="en-GB" dirty="0" smtClean="0"/>
              <a:t> </a:t>
            </a:r>
            <a:r>
              <a:rPr lang="en-GB" dirty="0" err="1" smtClean="0"/>
              <a:t>odigend</a:t>
            </a:r>
            <a:r>
              <a:rPr lang="en-GB" dirty="0" smtClean="0"/>
              <a:t> </a:t>
            </a:r>
            <a:r>
              <a:rPr lang="en-GB" dirty="0" err="1" smtClean="0"/>
              <a:t>ipsandis</a:t>
            </a:r>
            <a:r>
              <a:rPr lang="en-GB" dirty="0" smtClean="0"/>
              <a:t> sin none </a:t>
            </a:r>
            <a:r>
              <a:rPr lang="en-GB" dirty="0" err="1" smtClean="0"/>
              <a:t>nonsequ</a:t>
            </a:r>
            <a:r>
              <a:rPr lang="en-GB" dirty="0" smtClean="0"/>
              <a:t> </a:t>
            </a:r>
            <a:r>
              <a:rPr lang="en-GB" dirty="0" err="1" smtClean="0"/>
              <a:t>osandita</a:t>
            </a:r>
            <a:endParaRPr lang="en-GB" dirty="0"/>
          </a:p>
        </p:txBody>
      </p:sp>
      <p:sp>
        <p:nvSpPr>
          <p:cNvPr id="7" name="Text Placeholder 6"/>
          <p:cNvSpPr>
            <a:spLocks noGrp="1"/>
          </p:cNvSpPr>
          <p:nvPr>
            <p:ph type="body" sz="quarter" idx="11" hasCustomPrompt="1"/>
          </p:nvPr>
        </p:nvSpPr>
        <p:spPr>
          <a:xfrm>
            <a:off x="468313" y="1558955"/>
            <a:ext cx="8172450" cy="590400"/>
          </a:xfrm>
          <a:prstGeom prst="rect">
            <a:avLst/>
          </a:prstGeom>
        </p:spPr>
        <p:txBody>
          <a:bodyPr lIns="0" tIns="72000" rIns="0" bIns="0"/>
          <a:lstStyle>
            <a:lvl1pPr marL="0" indent="0">
              <a:buNone/>
              <a:defRPr spc="-40" baseline="0"/>
            </a:lvl1pPr>
          </a:lstStyle>
          <a:p>
            <a:pPr lvl="0"/>
            <a:r>
              <a:rPr lang="en-GB" dirty="0" smtClean="0"/>
              <a:t>Sub Title Extension</a:t>
            </a:r>
            <a:endParaRPr lang="en-GB" dirty="0"/>
          </a:p>
        </p:txBody>
      </p:sp>
    </p:spTree>
    <p:extLst>
      <p:ext uri="{BB962C8B-B14F-4D97-AF65-F5344CB8AC3E}">
        <p14:creationId xmlns:p14="http://schemas.microsoft.com/office/powerpoint/2010/main" val="29967745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68000" y="1656000"/>
            <a:ext cx="8172450" cy="4176000"/>
          </a:xfrm>
          <a:prstGeom prst="rect">
            <a:avLst/>
          </a:prstGeom>
        </p:spPr>
        <p:txBody>
          <a:bodyPr/>
          <a:lstStyle/>
          <a:p>
            <a:endParaRPr lang="en-GB" dirty="0"/>
          </a:p>
        </p:txBody>
      </p:sp>
      <p:sp>
        <p:nvSpPr>
          <p:cNvPr id="10" name="TextBox 9"/>
          <p:cNvSpPr txBox="1"/>
          <p:nvPr userDrawn="1"/>
        </p:nvSpPr>
        <p:spPr>
          <a:xfrm>
            <a:off x="473299" y="6188451"/>
            <a:ext cx="5976000" cy="307689"/>
          </a:xfrm>
          <a:prstGeom prst="rect">
            <a:avLst/>
          </a:prstGeom>
          <a:noFill/>
        </p:spPr>
        <p:txBody>
          <a:bodyPr wrap="square" lIns="0" tIns="72000" rIns="0" bIns="0" rtlCol="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fld id="{D5F4160B-5B9B-4F04-9B7D-8AE6813DE6FB}" type="slidenum">
              <a:rPr lang="en-GB" sz="1200" b="0" spc="-20" baseline="0" smtClean="0">
                <a:solidFill>
                  <a:srgbClr val="B3B3B3"/>
                </a:solidFill>
              </a:rPr>
              <a:pPr marL="0" marR="0" indent="0" algn="l" defTabSz="914400" rtl="0" eaLnBrk="1" fontAlgn="base" latinLnBrk="0" hangingPunct="1">
                <a:lnSpc>
                  <a:spcPct val="100000"/>
                </a:lnSpc>
                <a:spcBef>
                  <a:spcPct val="0"/>
                </a:spcBef>
                <a:spcAft>
                  <a:spcPct val="0"/>
                </a:spcAft>
                <a:buClrTx/>
                <a:buSzTx/>
                <a:buFontTx/>
                <a:buNone/>
                <a:tabLst/>
                <a:defRPr/>
              </a:pPr>
              <a:t>‹#›</a:t>
            </a:fld>
            <a:r>
              <a:rPr lang="en-GB" sz="1200" b="0" spc="-20" baseline="0" dirty="0" smtClean="0">
                <a:solidFill>
                  <a:srgbClr val="B3B3B3"/>
                </a:solidFill>
              </a:rPr>
              <a:t> - www.woodgroup.com</a:t>
            </a:r>
          </a:p>
        </p:txBody>
      </p:sp>
      <p:sp>
        <p:nvSpPr>
          <p:cNvPr id="12" name="Text Placeholder 11"/>
          <p:cNvSpPr>
            <a:spLocks noGrp="1"/>
          </p:cNvSpPr>
          <p:nvPr>
            <p:ph type="body" sz="quarter" idx="11" hasCustomPrompt="1"/>
          </p:nvPr>
        </p:nvSpPr>
        <p:spPr>
          <a:xfrm>
            <a:off x="468313" y="658800"/>
            <a:ext cx="8172450" cy="727200"/>
          </a:xfrm>
          <a:prstGeom prst="rect">
            <a:avLst/>
          </a:prstGeom>
        </p:spPr>
        <p:txBody>
          <a:bodyPr lIns="0" tIns="72000" rIns="0" bIns="0"/>
          <a:lstStyle>
            <a:lvl1pPr marL="0" indent="0">
              <a:buNone/>
              <a:defRPr sz="4000" spc="-100" baseline="0">
                <a:solidFill>
                  <a:srgbClr val="384D9B"/>
                </a:solidFill>
                <a:latin typeface="Arial" panose="020B0604020202020204"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smtClean="0"/>
              <a:t>Title Extension 02</a:t>
            </a:r>
            <a:endParaRPr lang="en-GB" dirty="0"/>
          </a:p>
        </p:txBody>
      </p:sp>
    </p:spTree>
    <p:extLst>
      <p:ext uri="{BB962C8B-B14F-4D97-AF65-F5344CB8AC3E}">
        <p14:creationId xmlns:p14="http://schemas.microsoft.com/office/powerpoint/2010/main" val="25877340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ncia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473299" y="6188451"/>
            <a:ext cx="5976000" cy="307689"/>
          </a:xfrm>
          <a:prstGeom prst="rect">
            <a:avLst/>
          </a:prstGeom>
          <a:noFill/>
        </p:spPr>
        <p:txBody>
          <a:bodyPr wrap="square" lIns="0" tIns="72000" rIns="0" bIns="0" rtlCol="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fld id="{D5F4160B-5B9B-4F04-9B7D-8AE6813DE6FB}" type="slidenum">
              <a:rPr lang="en-GB" sz="1200" b="0" spc="-20" baseline="0" smtClean="0">
                <a:solidFill>
                  <a:srgbClr val="B3B3B3"/>
                </a:solidFill>
              </a:rPr>
              <a:pPr marL="0" marR="0" indent="0" algn="l" defTabSz="914400" rtl="0" eaLnBrk="1" fontAlgn="base" latinLnBrk="0" hangingPunct="1">
                <a:lnSpc>
                  <a:spcPct val="100000"/>
                </a:lnSpc>
                <a:spcBef>
                  <a:spcPct val="0"/>
                </a:spcBef>
                <a:spcAft>
                  <a:spcPct val="0"/>
                </a:spcAft>
                <a:buClrTx/>
                <a:buSzTx/>
                <a:buFontTx/>
                <a:buNone/>
                <a:tabLst/>
                <a:defRPr/>
              </a:pPr>
              <a:t>‹#›</a:t>
            </a:fld>
            <a:r>
              <a:rPr lang="en-GB" sz="1200" b="0" spc="-20" baseline="0" dirty="0" smtClean="0">
                <a:solidFill>
                  <a:srgbClr val="B3B3B3"/>
                </a:solidFill>
              </a:rPr>
              <a:t> - www.woodgroup.com</a:t>
            </a:r>
          </a:p>
        </p:txBody>
      </p:sp>
      <p:sp>
        <p:nvSpPr>
          <p:cNvPr id="6" name="Text Placeholder 11"/>
          <p:cNvSpPr>
            <a:spLocks noGrp="1"/>
          </p:cNvSpPr>
          <p:nvPr>
            <p:ph type="body" sz="quarter" idx="11" hasCustomPrompt="1"/>
          </p:nvPr>
        </p:nvSpPr>
        <p:spPr>
          <a:xfrm>
            <a:off x="468313" y="658800"/>
            <a:ext cx="8172450" cy="727200"/>
          </a:xfrm>
          <a:prstGeom prst="rect">
            <a:avLst/>
          </a:prstGeom>
        </p:spPr>
        <p:txBody>
          <a:bodyPr lIns="0" tIns="72000" rIns="0" bIns="0"/>
          <a:lstStyle>
            <a:lvl1pPr marL="0" indent="0">
              <a:buNone/>
              <a:defRPr lang="en-GB" sz="4000" kern="1200" spc="-100" baseline="0" dirty="0">
                <a:solidFill>
                  <a:srgbClr val="384D9B"/>
                </a:solidFill>
                <a:latin typeface="Arial" panose="020B0604020202020204" pitchFamily="34" charset="0"/>
                <a:ea typeface="+mn-ea"/>
                <a:cs typeface="+mn-cs"/>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GB" dirty="0" smtClean="0"/>
              <a:t>Table Example</a:t>
            </a:r>
            <a:endParaRPr lang="en-GB" dirty="0"/>
          </a:p>
        </p:txBody>
      </p:sp>
    </p:spTree>
    <p:extLst>
      <p:ext uri="{BB962C8B-B14F-4D97-AF65-F5344CB8AC3E}">
        <p14:creationId xmlns:p14="http://schemas.microsoft.com/office/powerpoint/2010/main" val="5940191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Bar Chart 2-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468000" y="1800000"/>
            <a:ext cx="3960000" cy="3240000"/>
          </a:xfrm>
          <a:prstGeom prst="rect">
            <a:avLst/>
          </a:prstGeom>
        </p:spPr>
        <p:txBody>
          <a:bodyPr rtlCol="0">
            <a:normAutofit/>
          </a:bodyPr>
          <a:lstStyle>
            <a:lvl1pPr>
              <a:defRPr lang="en-GB" sz="2800" kern="1200" noProof="0" dirty="0">
                <a:solidFill>
                  <a:schemeClr val="tx2"/>
                </a:solidFill>
                <a:latin typeface="+mn-lt"/>
                <a:ea typeface="+mn-ea"/>
                <a:cs typeface="+mn-cs"/>
              </a:defRPr>
            </a:lvl1pPr>
          </a:lstStyle>
          <a:p>
            <a:pPr lvl="0"/>
            <a:endParaRPr lang="en-GB" noProof="0" dirty="0"/>
          </a:p>
        </p:txBody>
      </p:sp>
      <p:sp>
        <p:nvSpPr>
          <p:cNvPr id="5" name="Chart Placeholder 3"/>
          <p:cNvSpPr>
            <a:spLocks noGrp="1"/>
          </p:cNvSpPr>
          <p:nvPr>
            <p:ph type="chart" sz="quarter" idx="11"/>
          </p:nvPr>
        </p:nvSpPr>
        <p:spPr>
          <a:xfrm>
            <a:off x="4680000" y="1800000"/>
            <a:ext cx="3960000" cy="3240000"/>
          </a:xfrm>
          <a:prstGeom prst="rect">
            <a:avLst/>
          </a:prstGeom>
        </p:spPr>
        <p:txBody>
          <a:bodyPr rtlCol="0">
            <a:normAutofit/>
          </a:bodyPr>
          <a:lstStyle>
            <a:lvl1pPr>
              <a:defRPr>
                <a:solidFill>
                  <a:schemeClr val="tx2"/>
                </a:solidFill>
              </a:defRPr>
            </a:lvl1pPr>
          </a:lstStyle>
          <a:p>
            <a:pPr lvl="0"/>
            <a:endParaRPr lang="en-GB" noProof="0" dirty="0"/>
          </a:p>
        </p:txBody>
      </p:sp>
      <p:sp>
        <p:nvSpPr>
          <p:cNvPr id="7" name="TextBox 6"/>
          <p:cNvSpPr txBox="1"/>
          <p:nvPr userDrawn="1"/>
        </p:nvSpPr>
        <p:spPr>
          <a:xfrm>
            <a:off x="473299" y="6188451"/>
            <a:ext cx="5976000" cy="307689"/>
          </a:xfrm>
          <a:prstGeom prst="rect">
            <a:avLst/>
          </a:prstGeom>
          <a:noFill/>
        </p:spPr>
        <p:txBody>
          <a:bodyPr wrap="square" lIns="0" tIns="72000" rIns="0" bIns="0" rtlCol="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fld id="{D5F4160B-5B9B-4F04-9B7D-8AE6813DE6FB}" type="slidenum">
              <a:rPr lang="en-GB" sz="1200" b="0" spc="-20" baseline="0" smtClean="0">
                <a:solidFill>
                  <a:srgbClr val="B3B3B3"/>
                </a:solidFill>
              </a:rPr>
              <a:pPr marL="0" marR="0" indent="0" algn="l" defTabSz="914400" rtl="0" eaLnBrk="1" fontAlgn="base" latinLnBrk="0" hangingPunct="1">
                <a:lnSpc>
                  <a:spcPct val="100000"/>
                </a:lnSpc>
                <a:spcBef>
                  <a:spcPct val="0"/>
                </a:spcBef>
                <a:spcAft>
                  <a:spcPct val="0"/>
                </a:spcAft>
                <a:buClrTx/>
                <a:buSzTx/>
                <a:buFontTx/>
                <a:buNone/>
                <a:tabLst/>
                <a:defRPr/>
              </a:pPr>
              <a:t>‹#›</a:t>
            </a:fld>
            <a:r>
              <a:rPr lang="en-GB" sz="1200" b="0" spc="-20" baseline="0" dirty="0" smtClean="0">
                <a:solidFill>
                  <a:srgbClr val="B3B3B3"/>
                </a:solidFill>
              </a:rPr>
              <a:t> - www.woodgroup.com</a:t>
            </a:r>
          </a:p>
        </p:txBody>
      </p:sp>
      <p:sp>
        <p:nvSpPr>
          <p:cNvPr id="12" name="Text Placeholder 11"/>
          <p:cNvSpPr>
            <a:spLocks noGrp="1"/>
          </p:cNvSpPr>
          <p:nvPr>
            <p:ph type="body" sz="quarter" idx="13" hasCustomPrompt="1"/>
          </p:nvPr>
        </p:nvSpPr>
        <p:spPr>
          <a:xfrm>
            <a:off x="468000" y="658800"/>
            <a:ext cx="8172000" cy="756000"/>
          </a:xfrm>
          <a:prstGeom prst="rect">
            <a:avLst/>
          </a:prstGeom>
        </p:spPr>
        <p:txBody>
          <a:bodyPr lIns="0" tIns="72000" rIns="0" bIns="0"/>
          <a:lstStyle>
            <a:lvl1pPr marL="0" indent="0">
              <a:buNone/>
              <a:defRPr lang="en-GB" sz="4000" kern="1200" spc="-100" baseline="0" dirty="0">
                <a:solidFill>
                  <a:srgbClr val="A32C61"/>
                </a:solidFill>
                <a:latin typeface="Arial" panose="020B0604020202020204" pitchFamily="34" charset="0"/>
                <a:ea typeface="+mn-ea"/>
                <a:cs typeface="+mn-cs"/>
              </a:defRPr>
            </a:lvl1pPr>
            <a:lvl2pPr>
              <a:defRPr sz="3600" spc="40" baseline="0">
                <a:solidFill>
                  <a:srgbClr val="A32C61"/>
                </a:solidFill>
                <a:latin typeface="Arial" panose="020B0604020202020204" pitchFamily="34" charset="0"/>
                <a:cs typeface="Arial" panose="020B0604020202020204" pitchFamily="34" charset="0"/>
              </a:defRPr>
            </a:lvl2pPr>
            <a:lvl3pPr>
              <a:defRPr sz="3600" spc="40" baseline="0">
                <a:solidFill>
                  <a:srgbClr val="A32C61"/>
                </a:solidFill>
                <a:latin typeface="Arial" panose="020B0604020202020204" pitchFamily="34" charset="0"/>
                <a:cs typeface="Arial" panose="020B0604020202020204" pitchFamily="34" charset="0"/>
              </a:defRPr>
            </a:lvl3pPr>
            <a:lvl4pPr>
              <a:defRPr sz="3600" spc="40" baseline="0">
                <a:solidFill>
                  <a:srgbClr val="A32C61"/>
                </a:solidFill>
                <a:latin typeface="Arial" panose="020B0604020202020204" pitchFamily="34" charset="0"/>
                <a:cs typeface="Arial" panose="020B0604020202020204" pitchFamily="34" charset="0"/>
              </a:defRPr>
            </a:lvl4pPr>
            <a:lvl5pPr>
              <a:defRPr sz="3600" spc="40" baseline="0">
                <a:solidFill>
                  <a:srgbClr val="A32C61"/>
                </a:solidFill>
                <a:latin typeface="Arial"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GB" dirty="0" smtClean="0"/>
              <a:t>Bar Chart Examples</a:t>
            </a:r>
            <a:endParaRPr lang="en-GB" dirty="0"/>
          </a:p>
        </p:txBody>
      </p:sp>
    </p:spTree>
    <p:extLst>
      <p:ext uri="{BB962C8B-B14F-4D97-AF65-F5344CB8AC3E}">
        <p14:creationId xmlns:p14="http://schemas.microsoft.com/office/powerpoint/2010/main" val="3917829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473073" y="1637731"/>
            <a:ext cx="6303039" cy="4063757"/>
          </a:xfrm>
          <a:prstGeom prst="rect">
            <a:avLst/>
          </a:prstGeom>
        </p:spPr>
        <p:txBody>
          <a:bodyPr lIns="0" tIns="0" rIns="0" bIns="0" anchor="t" anchorCtr="0"/>
          <a:lstStyle>
            <a:lvl1pPr marL="0" indent="0">
              <a:lnSpc>
                <a:spcPts val="2700"/>
              </a:lnSpc>
              <a:spcBef>
                <a:spcPts val="0"/>
              </a:spcBef>
              <a:buNone/>
              <a:defRPr sz="1800" baseline="0">
                <a:solidFill>
                  <a:srgbClr val="7C7C7C"/>
                </a:solidFill>
              </a:defRPr>
            </a:lvl1pPr>
            <a:lvl2pPr>
              <a:lnSpc>
                <a:spcPts val="2640"/>
              </a:lnSpc>
              <a:spcBef>
                <a:spcPts val="0"/>
              </a:spcBef>
              <a:defRPr sz="1800">
                <a:solidFill>
                  <a:srgbClr val="F68827"/>
                </a:solidFill>
              </a:defRPr>
            </a:lvl2pPr>
            <a:lvl3pPr>
              <a:lnSpc>
                <a:spcPts val="2640"/>
              </a:lnSpc>
              <a:spcBef>
                <a:spcPts val="0"/>
              </a:spcBef>
              <a:defRPr sz="1800">
                <a:solidFill>
                  <a:srgbClr val="F68827"/>
                </a:solidFill>
              </a:defRPr>
            </a:lvl3pPr>
            <a:lvl4pPr>
              <a:lnSpc>
                <a:spcPts val="2640"/>
              </a:lnSpc>
              <a:spcBef>
                <a:spcPts val="0"/>
              </a:spcBef>
              <a:defRPr sz="1800">
                <a:solidFill>
                  <a:srgbClr val="F68827"/>
                </a:solidFill>
              </a:defRPr>
            </a:lvl4pPr>
            <a:lvl5pPr>
              <a:lnSpc>
                <a:spcPts val="2640"/>
              </a:lnSpc>
              <a:spcBef>
                <a:spcPts val="0"/>
              </a:spcBef>
              <a:defRPr sz="1800">
                <a:solidFill>
                  <a:srgbClr val="F68827"/>
                </a:solidFill>
              </a:defRPr>
            </a:lvl5pPr>
          </a:lstStyle>
          <a:p>
            <a:pPr lvl="0"/>
            <a:r>
              <a:rPr lang="en-US" dirty="0" smtClean="0"/>
              <a:t>Text Extension </a:t>
            </a:r>
            <a:r>
              <a:rPr lang="en-US" dirty="0" err="1" smtClean="0"/>
              <a:t>Em</a:t>
            </a:r>
            <a:r>
              <a:rPr lang="en-US" dirty="0" smtClean="0"/>
              <a:t> </a:t>
            </a:r>
            <a:r>
              <a:rPr lang="en-US" dirty="0" err="1" smtClean="0"/>
              <a:t>ipsanda</a:t>
            </a:r>
            <a:r>
              <a:rPr lang="en-US" dirty="0" smtClean="0"/>
              <a:t> </a:t>
            </a:r>
            <a:r>
              <a:rPr lang="en-US" dirty="0" err="1" smtClean="0"/>
              <a:t>nderum</a:t>
            </a:r>
            <a:r>
              <a:rPr lang="en-US" dirty="0" smtClean="0"/>
              <a:t> </a:t>
            </a:r>
            <a:r>
              <a:rPr lang="en-US" dirty="0" err="1" smtClean="0"/>
              <a:t>que</a:t>
            </a:r>
            <a:r>
              <a:rPr lang="en-US" dirty="0" smtClean="0"/>
              <a:t> dolor </a:t>
            </a:r>
            <a:r>
              <a:rPr lang="en-US" dirty="0" err="1" smtClean="0"/>
              <a:t>adi</a:t>
            </a:r>
            <a:r>
              <a:rPr lang="en-US" dirty="0" smtClean="0"/>
              <a:t> tem </a:t>
            </a:r>
            <a:r>
              <a:rPr lang="en-US" dirty="0" err="1" smtClean="0"/>
              <a:t>ipsapiet</a:t>
            </a:r>
            <a:r>
              <a:rPr lang="en-US" dirty="0" smtClean="0"/>
              <a:t> </a:t>
            </a:r>
            <a:r>
              <a:rPr lang="en-US" dirty="0" err="1" smtClean="0"/>
              <a:t>volor</a:t>
            </a:r>
            <a:r>
              <a:rPr lang="en-US" dirty="0" smtClean="0"/>
              <a:t> </a:t>
            </a:r>
            <a:r>
              <a:rPr lang="en-US" dirty="0" err="1" smtClean="0"/>
              <a:t>sendebis</a:t>
            </a:r>
            <a:r>
              <a:rPr lang="en-US" dirty="0" smtClean="0"/>
              <a:t> </a:t>
            </a:r>
            <a:r>
              <a:rPr lang="en-US" dirty="0" err="1" smtClean="0"/>
              <a:t>dolupta</a:t>
            </a:r>
            <a:r>
              <a:rPr lang="en-US" dirty="0" smtClean="0"/>
              <a:t> </a:t>
            </a:r>
            <a:r>
              <a:rPr lang="en-US" dirty="0" err="1" smtClean="0"/>
              <a:t>tionseq</a:t>
            </a:r>
            <a:r>
              <a:rPr lang="en-US" dirty="0" smtClean="0"/>
              <a:t> </a:t>
            </a:r>
            <a:r>
              <a:rPr lang="en-US" dirty="0" err="1" smtClean="0"/>
              <a:t>uiaspel</a:t>
            </a:r>
            <a:r>
              <a:rPr lang="en-US" dirty="0" smtClean="0"/>
              <a:t> </a:t>
            </a:r>
            <a:r>
              <a:rPr lang="en-US" dirty="0" err="1" smtClean="0"/>
              <a:t>ecuptae</a:t>
            </a:r>
            <a:r>
              <a:rPr lang="en-US" dirty="0" smtClean="0"/>
              <a:t> ne la </a:t>
            </a:r>
            <a:r>
              <a:rPr lang="en-US" dirty="0" err="1" smtClean="0"/>
              <a:t>alita</a:t>
            </a:r>
            <a:r>
              <a:rPr lang="en-US" dirty="0" smtClean="0"/>
              <a:t> sit </a:t>
            </a:r>
            <a:r>
              <a:rPr lang="en-US" dirty="0" err="1" smtClean="0"/>
              <a:t>utat</a:t>
            </a:r>
            <a:r>
              <a:rPr lang="en-US" dirty="0" smtClean="0"/>
              <a:t> </a:t>
            </a:r>
            <a:r>
              <a:rPr lang="en-US" dirty="0" err="1" smtClean="0"/>
              <a:t>inullac</a:t>
            </a:r>
            <a:r>
              <a:rPr lang="en-US" dirty="0" smtClean="0"/>
              <a:t> </a:t>
            </a:r>
            <a:r>
              <a:rPr lang="en-US" dirty="0" err="1" smtClean="0"/>
              <a:t>cusapel</a:t>
            </a:r>
            <a:r>
              <a:rPr lang="en-US" dirty="0" smtClean="0"/>
              <a:t> </a:t>
            </a:r>
            <a:r>
              <a:rPr lang="en-US" dirty="0" err="1" smtClean="0"/>
              <a:t>escidus</a:t>
            </a:r>
            <a:r>
              <a:rPr lang="en-US" dirty="0" smtClean="0"/>
              <a:t> </a:t>
            </a:r>
            <a:r>
              <a:rPr lang="en-US" dirty="0" err="1" smtClean="0"/>
              <a:t>pos</a:t>
            </a:r>
            <a:r>
              <a:rPr lang="en-US" dirty="0" smtClean="0"/>
              <a:t> </a:t>
            </a:r>
            <a:r>
              <a:rPr lang="en-US" dirty="0" err="1" smtClean="0"/>
              <a:t>arunt</a:t>
            </a:r>
            <a:r>
              <a:rPr lang="en-US" dirty="0" smtClean="0"/>
              <a:t>.</a:t>
            </a:r>
          </a:p>
          <a:p>
            <a:pPr lvl="0"/>
            <a:endParaRPr lang="en-US" dirty="0" smtClean="0"/>
          </a:p>
          <a:p>
            <a:pPr lvl="0"/>
            <a:r>
              <a:rPr lang="en-US" dirty="0" smtClean="0"/>
              <a:t>Obit </a:t>
            </a:r>
            <a:r>
              <a:rPr lang="en-US" dirty="0" err="1" smtClean="0"/>
              <a:t>lautatq</a:t>
            </a:r>
            <a:r>
              <a:rPr lang="en-US" dirty="0" smtClean="0"/>
              <a:t> </a:t>
            </a:r>
            <a:r>
              <a:rPr lang="en-US" dirty="0" err="1" smtClean="0"/>
              <a:t>uibus</a:t>
            </a:r>
            <a:r>
              <a:rPr lang="en-US" dirty="0" smtClean="0"/>
              <a:t>, sit </a:t>
            </a:r>
            <a:r>
              <a:rPr lang="en-US" dirty="0" err="1" smtClean="0"/>
              <a:t>acersped</a:t>
            </a:r>
            <a:r>
              <a:rPr lang="en-US" dirty="0" smtClean="0"/>
              <a:t> </a:t>
            </a:r>
            <a:r>
              <a:rPr lang="en-US" dirty="0" err="1" smtClean="0"/>
              <a:t>ut</a:t>
            </a:r>
            <a:r>
              <a:rPr lang="en-US" dirty="0" smtClean="0"/>
              <a:t> </a:t>
            </a:r>
            <a:r>
              <a:rPr lang="en-US" dirty="0" err="1" smtClean="0"/>
              <a:t>volorepro</a:t>
            </a:r>
            <a:r>
              <a:rPr lang="en-US" dirty="0" smtClean="0"/>
              <a:t> </a:t>
            </a:r>
            <a:r>
              <a:rPr lang="en-US" dirty="0" err="1" smtClean="0"/>
              <a:t>totatium</a:t>
            </a:r>
            <a:r>
              <a:rPr lang="en-US" dirty="0" smtClean="0"/>
              <a:t> </a:t>
            </a:r>
            <a:r>
              <a:rPr lang="en-US" dirty="0" err="1" smtClean="0"/>
              <a:t>fuga</a:t>
            </a:r>
            <a:r>
              <a:rPr lang="en-US" dirty="0" smtClean="0"/>
              <a:t> </a:t>
            </a:r>
            <a:r>
              <a:rPr lang="en-US" dirty="0" err="1" smtClean="0"/>
              <a:t>ut</a:t>
            </a:r>
            <a:r>
              <a:rPr lang="en-US" dirty="0" smtClean="0"/>
              <a:t> </a:t>
            </a:r>
            <a:r>
              <a:rPr lang="en-US" dirty="0" err="1" smtClean="0"/>
              <a:t>audam</a:t>
            </a:r>
            <a:r>
              <a:rPr lang="en-US" dirty="0" smtClean="0"/>
              <a:t> </a:t>
            </a:r>
            <a:r>
              <a:rPr lang="en-US" dirty="0" err="1" smtClean="0"/>
              <a:t>ipsum</a:t>
            </a:r>
            <a:r>
              <a:rPr lang="en-US" dirty="0" smtClean="0"/>
              <a:t> </a:t>
            </a:r>
            <a:r>
              <a:rPr lang="en-US" dirty="0" err="1" smtClean="0"/>
              <a:t>ditatur</a:t>
            </a:r>
            <a:r>
              <a:rPr lang="en-US" dirty="0" smtClean="0"/>
              <a:t>, </a:t>
            </a:r>
            <a:r>
              <a:rPr lang="en-US" dirty="0" err="1" smtClean="0"/>
              <a:t>num</a:t>
            </a:r>
            <a:r>
              <a:rPr lang="en-US" dirty="0" smtClean="0"/>
              <a:t> </a:t>
            </a:r>
            <a:r>
              <a:rPr lang="en-US" dirty="0" err="1" smtClean="0"/>
              <a:t>quasse</a:t>
            </a:r>
            <a:r>
              <a:rPr lang="en-US" dirty="0" smtClean="0"/>
              <a:t> </a:t>
            </a:r>
            <a:r>
              <a:rPr lang="en-US" dirty="0" err="1" smtClean="0"/>
              <a:t>expeliq</a:t>
            </a:r>
            <a:r>
              <a:rPr lang="en-US" dirty="0" smtClean="0"/>
              <a:t> </a:t>
            </a:r>
            <a:r>
              <a:rPr lang="en-US" dirty="0" err="1" smtClean="0"/>
              <a:t>uibusti</a:t>
            </a:r>
            <a:r>
              <a:rPr lang="en-US" dirty="0" smtClean="0"/>
              <a:t> </a:t>
            </a:r>
            <a:r>
              <a:rPr lang="en-US" dirty="0" err="1" smtClean="0"/>
              <a:t>ateturibus</a:t>
            </a:r>
            <a:r>
              <a:rPr lang="en-US" dirty="0" smtClean="0"/>
              <a:t> </a:t>
            </a:r>
            <a:r>
              <a:rPr lang="en-US" dirty="0" err="1" smtClean="0"/>
              <a:t>archicia</a:t>
            </a:r>
            <a:r>
              <a:rPr lang="en-US" dirty="0" smtClean="0"/>
              <a:t> con ne </a:t>
            </a:r>
            <a:r>
              <a:rPr lang="en-US" dirty="0" err="1" smtClean="0"/>
              <a:t>nis</a:t>
            </a:r>
            <a:r>
              <a:rPr lang="en-US" dirty="0" smtClean="0"/>
              <a:t> </a:t>
            </a:r>
            <a:r>
              <a:rPr lang="en-US" dirty="0" err="1" smtClean="0"/>
              <a:t>maiore</a:t>
            </a:r>
            <a:r>
              <a:rPr lang="en-US" dirty="0" smtClean="0"/>
              <a:t> </a:t>
            </a:r>
            <a:r>
              <a:rPr lang="en-US" dirty="0" err="1" smtClean="0"/>
              <a:t>minullup</a:t>
            </a:r>
            <a:r>
              <a:rPr lang="en-US" dirty="0" smtClean="0"/>
              <a:t> </a:t>
            </a:r>
            <a:r>
              <a:rPr lang="en-US" dirty="0" err="1" smtClean="0"/>
              <a:t>tatem</a:t>
            </a:r>
            <a:r>
              <a:rPr lang="en-US" dirty="0" smtClean="0"/>
              <a:t>.</a:t>
            </a:r>
          </a:p>
          <a:p>
            <a:pPr lvl="0"/>
            <a:endParaRPr lang="en-US" dirty="0" smtClean="0"/>
          </a:p>
          <a:p>
            <a:pPr lvl="0"/>
            <a:r>
              <a:rPr lang="en-US" dirty="0" err="1" smtClean="0"/>
              <a:t>Turem</a:t>
            </a:r>
            <a:r>
              <a:rPr lang="en-US" dirty="0" smtClean="0"/>
              <a:t> fugit </a:t>
            </a:r>
            <a:r>
              <a:rPr lang="en-US" dirty="0" err="1" smtClean="0"/>
              <a:t>peditior</a:t>
            </a:r>
            <a:r>
              <a:rPr lang="en-US" dirty="0" smtClean="0"/>
              <a:t> </a:t>
            </a:r>
            <a:r>
              <a:rPr lang="en-US" dirty="0" err="1" smtClean="0"/>
              <a:t>sunt</a:t>
            </a:r>
            <a:r>
              <a:rPr lang="en-US" dirty="0" smtClean="0"/>
              <a:t> </a:t>
            </a:r>
            <a:r>
              <a:rPr lang="en-US" dirty="0" err="1" smtClean="0"/>
              <a:t>atectusae</a:t>
            </a:r>
            <a:r>
              <a:rPr lang="en-US" dirty="0" smtClean="0"/>
              <a:t> </a:t>
            </a:r>
            <a:r>
              <a:rPr lang="en-US" dirty="0" err="1" smtClean="0"/>
              <a:t>mincium</a:t>
            </a:r>
            <a:r>
              <a:rPr lang="en-US" dirty="0" smtClean="0"/>
              <a:t> </a:t>
            </a:r>
            <a:r>
              <a:rPr lang="en-US" dirty="0" err="1" smtClean="0"/>
              <a:t>labo</a:t>
            </a:r>
            <a:r>
              <a:rPr lang="en-US" dirty="0" smtClean="0"/>
              <a:t>. </a:t>
            </a:r>
          </a:p>
          <a:p>
            <a:pPr lvl="0"/>
            <a:r>
              <a:rPr lang="en-US" dirty="0" err="1" smtClean="0"/>
              <a:t>Ut</a:t>
            </a:r>
            <a:r>
              <a:rPr lang="en-US" dirty="0" smtClean="0"/>
              <a:t> </a:t>
            </a:r>
            <a:r>
              <a:rPr lang="en-US" dirty="0" err="1" smtClean="0"/>
              <a:t>quassin</a:t>
            </a:r>
            <a:r>
              <a:rPr lang="en-US" dirty="0" smtClean="0"/>
              <a:t> </a:t>
            </a:r>
            <a:r>
              <a:rPr lang="en-US" dirty="0" err="1" smtClean="0"/>
              <a:t>usantus</a:t>
            </a:r>
            <a:r>
              <a:rPr lang="en-US" dirty="0" smtClean="0"/>
              <a:t> </a:t>
            </a:r>
            <a:r>
              <a:rPr lang="en-US" dirty="0" err="1" smtClean="0"/>
              <a:t>es</a:t>
            </a:r>
            <a:r>
              <a:rPr lang="en-US" dirty="0" smtClean="0"/>
              <a:t> </a:t>
            </a:r>
            <a:r>
              <a:rPr lang="en-US" dirty="0" err="1" smtClean="0"/>
              <a:t>nonsequ</a:t>
            </a:r>
            <a:r>
              <a:rPr lang="en-US" dirty="0" smtClean="0"/>
              <a:t> </a:t>
            </a:r>
            <a:r>
              <a:rPr lang="en-US" dirty="0" err="1" smtClean="0"/>
              <a:t>odigend</a:t>
            </a:r>
            <a:r>
              <a:rPr lang="en-US" dirty="0" smtClean="0"/>
              <a:t> </a:t>
            </a:r>
            <a:r>
              <a:rPr lang="en-US" dirty="0" err="1" smtClean="0"/>
              <a:t>ipsandis</a:t>
            </a:r>
            <a:r>
              <a:rPr lang="en-US" dirty="0" smtClean="0"/>
              <a:t> sin none </a:t>
            </a:r>
            <a:r>
              <a:rPr lang="en-US" dirty="0" err="1" smtClean="0"/>
              <a:t>nonsequ</a:t>
            </a:r>
            <a:r>
              <a:rPr lang="en-US" dirty="0" smtClean="0"/>
              <a:t> </a:t>
            </a:r>
            <a:r>
              <a:rPr lang="en-US" dirty="0" err="1" smtClean="0"/>
              <a:t>osandita</a:t>
            </a:r>
            <a:r>
              <a:rPr lang="en-US" dirty="0" smtClean="0"/>
              <a:t> </a:t>
            </a:r>
            <a:r>
              <a:rPr lang="en-US" dirty="0" err="1" smtClean="0"/>
              <a:t>nonsed</a:t>
            </a:r>
            <a:r>
              <a:rPr lang="en-US" dirty="0" smtClean="0"/>
              <a:t> et </a:t>
            </a:r>
            <a:r>
              <a:rPr lang="en-US" dirty="0" err="1" smtClean="0"/>
              <a:t>aut</a:t>
            </a:r>
            <a:r>
              <a:rPr lang="en-US" dirty="0" smtClean="0"/>
              <a:t> </a:t>
            </a:r>
            <a:r>
              <a:rPr lang="en-US" dirty="0" err="1" smtClean="0"/>
              <a:t>volut</a:t>
            </a:r>
            <a:r>
              <a:rPr lang="en-US" dirty="0" smtClean="0"/>
              <a:t> </a:t>
            </a:r>
            <a:r>
              <a:rPr lang="en-US" dirty="0" err="1" smtClean="0"/>
              <a:t>ut</a:t>
            </a:r>
            <a:r>
              <a:rPr lang="en-US" dirty="0" smtClean="0"/>
              <a:t> </a:t>
            </a:r>
            <a:r>
              <a:rPr lang="en-US" dirty="0" err="1" smtClean="0"/>
              <a:t>laboratem</a:t>
            </a:r>
            <a:r>
              <a:rPr lang="en-US" dirty="0" smtClean="0"/>
              <a:t>.</a:t>
            </a:r>
            <a:endParaRPr lang="en-GB" dirty="0"/>
          </a:p>
        </p:txBody>
      </p:sp>
      <p:sp>
        <p:nvSpPr>
          <p:cNvPr id="10" name="TextBox 9"/>
          <p:cNvSpPr txBox="1"/>
          <p:nvPr userDrawn="1"/>
        </p:nvSpPr>
        <p:spPr>
          <a:xfrm>
            <a:off x="473299" y="6188451"/>
            <a:ext cx="5976000" cy="307689"/>
          </a:xfrm>
          <a:prstGeom prst="rect">
            <a:avLst/>
          </a:prstGeom>
          <a:noFill/>
        </p:spPr>
        <p:txBody>
          <a:bodyPr wrap="square" lIns="0" tIns="72000" rIns="0" bIns="0" rtlCol="0">
            <a:noAutofit/>
          </a:bodyPr>
          <a:lstStyle/>
          <a:p>
            <a:pPr algn="l"/>
            <a:fld id="{D5F4160B-5B9B-4F04-9B7D-8AE6813DE6FB}" type="slidenum">
              <a:rPr lang="en-GB" sz="1200" b="0" spc="-20" baseline="0" smtClean="0">
                <a:solidFill>
                  <a:srgbClr val="B3B3B3"/>
                </a:solidFill>
              </a:rPr>
              <a:pPr algn="l"/>
              <a:t>‹#›</a:t>
            </a:fld>
            <a:r>
              <a:rPr lang="en-GB" sz="1200" b="0" spc="-20" baseline="0" dirty="0" smtClean="0">
                <a:solidFill>
                  <a:srgbClr val="B3B3B3"/>
                </a:solidFill>
              </a:rPr>
              <a:t> - www.woodgroup.com</a:t>
            </a:r>
          </a:p>
        </p:txBody>
      </p:sp>
      <p:sp>
        <p:nvSpPr>
          <p:cNvPr id="11" name="Text Placeholder 11"/>
          <p:cNvSpPr>
            <a:spLocks noGrp="1"/>
          </p:cNvSpPr>
          <p:nvPr>
            <p:ph type="body" sz="quarter" idx="13" hasCustomPrompt="1"/>
          </p:nvPr>
        </p:nvSpPr>
        <p:spPr>
          <a:xfrm>
            <a:off x="468000" y="658800"/>
            <a:ext cx="8172000" cy="756000"/>
          </a:xfrm>
          <a:prstGeom prst="rect">
            <a:avLst/>
          </a:prstGeom>
        </p:spPr>
        <p:txBody>
          <a:bodyPr lIns="0" tIns="72000" rIns="0" bIns="0"/>
          <a:lstStyle>
            <a:lvl1pPr marL="0" indent="0">
              <a:buNone/>
              <a:defRPr lang="en-GB" sz="4000" kern="1200" spc="-100" baseline="0" dirty="0">
                <a:solidFill>
                  <a:srgbClr val="A32C61"/>
                </a:solidFill>
                <a:latin typeface="Arial" panose="020B0604020202020204" pitchFamily="34" charset="0"/>
                <a:ea typeface="+mn-ea"/>
                <a:cs typeface="+mn-cs"/>
              </a:defRPr>
            </a:lvl1pPr>
            <a:lvl2pPr>
              <a:defRPr sz="3600" spc="40" baseline="0">
                <a:solidFill>
                  <a:srgbClr val="A32C61"/>
                </a:solidFill>
                <a:latin typeface="Arial" panose="020B0604020202020204" pitchFamily="34" charset="0"/>
                <a:cs typeface="Arial" panose="020B0604020202020204" pitchFamily="34" charset="0"/>
              </a:defRPr>
            </a:lvl2pPr>
            <a:lvl3pPr>
              <a:defRPr sz="3600" spc="40" baseline="0">
                <a:solidFill>
                  <a:srgbClr val="A32C61"/>
                </a:solidFill>
                <a:latin typeface="Arial" panose="020B0604020202020204" pitchFamily="34" charset="0"/>
                <a:cs typeface="Arial" panose="020B0604020202020204" pitchFamily="34" charset="0"/>
              </a:defRPr>
            </a:lvl3pPr>
            <a:lvl4pPr>
              <a:defRPr sz="3600" spc="40" baseline="0">
                <a:solidFill>
                  <a:srgbClr val="A32C61"/>
                </a:solidFill>
                <a:latin typeface="Arial" panose="020B0604020202020204" pitchFamily="34" charset="0"/>
                <a:cs typeface="Arial" panose="020B0604020202020204" pitchFamily="34" charset="0"/>
              </a:defRPr>
            </a:lvl4pPr>
            <a:lvl5pPr>
              <a:defRPr sz="3600" spc="40" baseline="0">
                <a:solidFill>
                  <a:srgbClr val="A32C61"/>
                </a:solidFill>
                <a:latin typeface="Arial"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GB" dirty="0" smtClean="0"/>
              <a:t>Title Extension 04</a:t>
            </a:r>
            <a:endParaRPr lang="en-GB" dirty="0"/>
          </a:p>
        </p:txBody>
      </p:sp>
    </p:spTree>
    <p:extLst>
      <p:ext uri="{BB962C8B-B14F-4D97-AF65-F5344CB8AC3E}">
        <p14:creationId xmlns:p14="http://schemas.microsoft.com/office/powerpoint/2010/main" val="11171572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3" r:id="rId2"/>
    <p:sldLayoutId id="2147483741" r:id="rId3"/>
    <p:sldLayoutId id="2147483743"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spc="-60" baseline="0">
          <a:solidFill>
            <a:srgbClr val="7C7C7C"/>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pitchFamily="34" charset="0"/>
          <a:ea typeface="ヒラギノ角ゴ ProN W3"/>
          <a:cs typeface="Arial" pitchFamily="34" charset="0"/>
        </a:defRPr>
      </a:lvl2pPr>
      <a:lvl3pPr algn="l" rtl="0" eaLnBrk="0" fontAlgn="base" hangingPunct="0">
        <a:spcBef>
          <a:spcPct val="0"/>
        </a:spcBef>
        <a:spcAft>
          <a:spcPct val="0"/>
        </a:spcAft>
        <a:defRPr sz="3200">
          <a:solidFill>
            <a:schemeClr val="tx1"/>
          </a:solidFill>
          <a:latin typeface="Arial" pitchFamily="34" charset="0"/>
          <a:ea typeface="ヒラギノ角ゴ ProN W3"/>
          <a:cs typeface="Arial" pitchFamily="34" charset="0"/>
        </a:defRPr>
      </a:lvl3pPr>
      <a:lvl4pPr algn="l" rtl="0" eaLnBrk="0" fontAlgn="base" hangingPunct="0">
        <a:spcBef>
          <a:spcPct val="0"/>
        </a:spcBef>
        <a:spcAft>
          <a:spcPct val="0"/>
        </a:spcAft>
        <a:defRPr sz="3200">
          <a:solidFill>
            <a:schemeClr val="tx1"/>
          </a:solidFill>
          <a:latin typeface="Arial" pitchFamily="34" charset="0"/>
          <a:ea typeface="ヒラギノ角ゴ ProN W3"/>
          <a:cs typeface="Arial" pitchFamily="34" charset="0"/>
        </a:defRPr>
      </a:lvl4pPr>
      <a:lvl5pPr algn="l" rtl="0" eaLnBrk="0" fontAlgn="base" hangingPunct="0">
        <a:spcBef>
          <a:spcPct val="0"/>
        </a:spcBef>
        <a:spcAft>
          <a:spcPct val="0"/>
        </a:spcAft>
        <a:defRPr sz="3200">
          <a:solidFill>
            <a:schemeClr val="tx1"/>
          </a:solidFill>
          <a:latin typeface="Arial" pitchFamily="34" charset="0"/>
          <a:ea typeface="ヒラギノ角ゴ ProN W3"/>
          <a:cs typeface="Arial" pitchFamily="34" charset="0"/>
        </a:defRPr>
      </a:lvl5pPr>
      <a:lvl6pPr marL="457200" algn="l" rtl="0" fontAlgn="base">
        <a:spcBef>
          <a:spcPct val="0"/>
        </a:spcBef>
        <a:spcAft>
          <a:spcPct val="0"/>
        </a:spcAft>
        <a:defRPr sz="3200">
          <a:solidFill>
            <a:schemeClr val="tx1"/>
          </a:solidFill>
          <a:latin typeface="Arial" pitchFamily="34" charset="0"/>
          <a:ea typeface="ヒラギノ角ゴ ProN W3"/>
          <a:cs typeface="Arial" pitchFamily="34" charset="0"/>
        </a:defRPr>
      </a:lvl6pPr>
      <a:lvl7pPr marL="914400" algn="l" rtl="0" fontAlgn="base">
        <a:spcBef>
          <a:spcPct val="0"/>
        </a:spcBef>
        <a:spcAft>
          <a:spcPct val="0"/>
        </a:spcAft>
        <a:defRPr sz="3200">
          <a:solidFill>
            <a:schemeClr val="tx1"/>
          </a:solidFill>
          <a:latin typeface="Arial" pitchFamily="34" charset="0"/>
          <a:ea typeface="ヒラギノ角ゴ ProN W3"/>
          <a:cs typeface="Arial" pitchFamily="34" charset="0"/>
        </a:defRPr>
      </a:lvl7pPr>
      <a:lvl8pPr marL="1371600" algn="l" rtl="0" fontAlgn="base">
        <a:spcBef>
          <a:spcPct val="0"/>
        </a:spcBef>
        <a:spcAft>
          <a:spcPct val="0"/>
        </a:spcAft>
        <a:defRPr sz="3200">
          <a:solidFill>
            <a:schemeClr val="tx1"/>
          </a:solidFill>
          <a:latin typeface="Arial" pitchFamily="34" charset="0"/>
          <a:ea typeface="ヒラギノ角ゴ ProN W3"/>
          <a:cs typeface="Arial" pitchFamily="34" charset="0"/>
        </a:defRPr>
      </a:lvl8pPr>
      <a:lvl9pPr marL="1828800" algn="l" rtl="0" fontAlgn="base">
        <a:spcBef>
          <a:spcPct val="0"/>
        </a:spcBef>
        <a:spcAft>
          <a:spcPct val="0"/>
        </a:spcAft>
        <a:defRPr sz="3200">
          <a:solidFill>
            <a:schemeClr val="tx1"/>
          </a:solidFill>
          <a:latin typeface="Arial" pitchFamily="34" charset="0"/>
          <a:ea typeface="ヒラギノ角ゴ ProN W3"/>
          <a:cs typeface="Arial" pitchFamily="34" charset="0"/>
        </a:defRPr>
      </a:lvl9pPr>
    </p:titleStyle>
    <p:bodyStyle>
      <a:lvl1pPr marL="0" indent="0" algn="l" rtl="0" eaLnBrk="0" fontAlgn="base" hangingPunct="0">
        <a:spcBef>
          <a:spcPts val="0"/>
        </a:spcBef>
        <a:spcAft>
          <a:spcPct val="0"/>
        </a:spcAft>
        <a:buFont typeface="Arial" panose="020B0604020202020204" pitchFamily="34" charset="0"/>
        <a:buNone/>
        <a:defRPr sz="2090" kern="1200" spc="60" baseline="0">
          <a:solidFill>
            <a:srgbClr val="7C7C7C"/>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100" kern="1200">
          <a:solidFill>
            <a:srgbClr val="7C7C7C"/>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100" kern="1200">
          <a:solidFill>
            <a:srgbClr val="7C7C7C"/>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100" kern="1200">
          <a:solidFill>
            <a:srgbClr val="7C7C7C"/>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100" kern="1200">
          <a:solidFill>
            <a:srgbClr val="7C7C7C"/>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586403"/>
      </p:ext>
    </p:extLst>
  </p:cSld>
  <p:clrMap bg1="lt1" tx1="dk1" bg2="lt2" tx2="dk2" accent1="accent1" accent2="accent2" accent3="accent3" accent4="accent4" accent5="accent5" accent6="accent6" hlink="hlink" folHlink="folHlink"/>
  <p:sldLayoutIdLst>
    <p:sldLayoutId id="2147483734" r:id="rId1"/>
    <p:sldLayoutId id="2147483725" r:id="rId2"/>
    <p:sldLayoutId id="2147483707" r:id="rId3"/>
    <p:sldLayoutId id="2147483708" r:id="rId4"/>
    <p:sldLayoutId id="2147483726" r:id="rId5"/>
    <p:sldLayoutId id="2147483730" r:id="rId6"/>
    <p:sldLayoutId id="2147483713" r:id="rId7"/>
    <p:sldLayoutId id="2147483742"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5" name="Text Placeholder 2"/>
          <p:cNvSpPr>
            <a:spLocks noGrp="1"/>
          </p:cNvSpPr>
          <p:nvPr>
            <p:ph type="body" idx="1"/>
          </p:nvPr>
        </p:nvSpPr>
        <p:spPr bwMode="auto">
          <a:xfrm>
            <a:off x="457200" y="1600200"/>
            <a:ext cx="82296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lt1" tx1="dk1" bg2="lt2" tx2="dk2" accent1="accent1" accent2="accent2" accent3="accent3" accent4="accent4" accent5="accent5" accent6="accent6" hlink="hlink" folHlink="folHlink"/>
  <p:sldLayoutIdLst>
    <p:sldLayoutId id="2147483717" r:id="rId1"/>
    <p:sldLayoutId id="2147483721" r:id="rId2"/>
    <p:sldLayoutId id="2147483722"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ea typeface="ヒラギノ角ゴ ProN W3"/>
          <a:cs typeface="ヒラギノ角ゴ ProN W3"/>
        </a:defRPr>
      </a:lvl2pPr>
      <a:lvl3pPr algn="ctr" rtl="0" eaLnBrk="0" fontAlgn="base" hangingPunct="0">
        <a:spcBef>
          <a:spcPct val="0"/>
        </a:spcBef>
        <a:spcAft>
          <a:spcPct val="0"/>
        </a:spcAft>
        <a:defRPr sz="4400">
          <a:solidFill>
            <a:schemeClr val="tx1"/>
          </a:solidFill>
          <a:latin typeface="Arial" pitchFamily="34" charset="0"/>
          <a:ea typeface="ヒラギノ角ゴ ProN W3"/>
          <a:cs typeface="ヒラギノ角ゴ ProN W3"/>
        </a:defRPr>
      </a:lvl3pPr>
      <a:lvl4pPr algn="ctr" rtl="0" eaLnBrk="0" fontAlgn="base" hangingPunct="0">
        <a:spcBef>
          <a:spcPct val="0"/>
        </a:spcBef>
        <a:spcAft>
          <a:spcPct val="0"/>
        </a:spcAft>
        <a:defRPr sz="4400">
          <a:solidFill>
            <a:schemeClr val="tx1"/>
          </a:solidFill>
          <a:latin typeface="Arial" pitchFamily="34" charset="0"/>
          <a:ea typeface="ヒラギノ角ゴ ProN W3"/>
          <a:cs typeface="ヒラギノ角ゴ ProN W3"/>
        </a:defRPr>
      </a:lvl4pPr>
      <a:lvl5pPr algn="ctr" rtl="0" eaLnBrk="0" fontAlgn="base" hangingPunct="0">
        <a:spcBef>
          <a:spcPct val="0"/>
        </a:spcBef>
        <a:spcAft>
          <a:spcPct val="0"/>
        </a:spcAft>
        <a:defRPr sz="4400">
          <a:solidFill>
            <a:schemeClr val="tx1"/>
          </a:solidFill>
          <a:latin typeface="Arial" pitchFamily="34" charset="0"/>
          <a:ea typeface="ヒラギノ角ゴ ProN W3"/>
          <a:cs typeface="ヒラギノ角ゴ ProN W3"/>
        </a:defRPr>
      </a:lvl5pPr>
      <a:lvl6pPr marL="457200" algn="ctr" rtl="0" fontAlgn="base">
        <a:spcBef>
          <a:spcPct val="0"/>
        </a:spcBef>
        <a:spcAft>
          <a:spcPct val="0"/>
        </a:spcAft>
        <a:defRPr sz="4400">
          <a:solidFill>
            <a:schemeClr val="tx1"/>
          </a:solidFill>
          <a:latin typeface="Arial" pitchFamily="34" charset="0"/>
          <a:ea typeface="ヒラギノ角ゴ ProN W3"/>
          <a:cs typeface="ヒラギノ角ゴ ProN W3"/>
        </a:defRPr>
      </a:lvl6pPr>
      <a:lvl7pPr marL="914400" algn="ctr" rtl="0" fontAlgn="base">
        <a:spcBef>
          <a:spcPct val="0"/>
        </a:spcBef>
        <a:spcAft>
          <a:spcPct val="0"/>
        </a:spcAft>
        <a:defRPr sz="4400">
          <a:solidFill>
            <a:schemeClr val="tx1"/>
          </a:solidFill>
          <a:latin typeface="Arial" pitchFamily="34" charset="0"/>
          <a:ea typeface="ヒラギノ角ゴ ProN W3"/>
          <a:cs typeface="ヒラギノ角ゴ ProN W3"/>
        </a:defRPr>
      </a:lvl7pPr>
      <a:lvl8pPr marL="1371600" algn="ctr" rtl="0" fontAlgn="base">
        <a:spcBef>
          <a:spcPct val="0"/>
        </a:spcBef>
        <a:spcAft>
          <a:spcPct val="0"/>
        </a:spcAft>
        <a:defRPr sz="4400">
          <a:solidFill>
            <a:schemeClr val="tx1"/>
          </a:solidFill>
          <a:latin typeface="Arial" pitchFamily="34" charset="0"/>
          <a:ea typeface="ヒラギノ角ゴ ProN W3"/>
          <a:cs typeface="ヒラギノ角ゴ ProN W3"/>
        </a:defRPr>
      </a:lvl8pPr>
      <a:lvl9pPr marL="1828800" algn="ctr" rtl="0" fontAlgn="base">
        <a:spcBef>
          <a:spcPct val="0"/>
        </a:spcBef>
        <a:spcAft>
          <a:spcPct val="0"/>
        </a:spcAft>
        <a:defRPr sz="4400">
          <a:solidFill>
            <a:schemeClr val="tx1"/>
          </a:solidFill>
          <a:latin typeface="Arial" pitchFamily="34" charset="0"/>
          <a:ea typeface="ヒラギノ角ゴ ProN W3"/>
          <a:cs typeface="ヒラギノ角ゴ ProN W3"/>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a:xfrm>
            <a:off x="528348" y="3243907"/>
            <a:ext cx="5872797" cy="654435"/>
          </a:xfrm>
        </p:spPr>
        <p:txBody>
          <a:bodyPr/>
          <a:lstStyle/>
          <a:p>
            <a:r>
              <a:rPr lang="en-GB" sz="2800" dirty="0" smtClean="0">
                <a:solidFill>
                  <a:schemeClr val="tx1"/>
                </a:solidFill>
                <a:latin typeface="Calibri" panose="020F0502020204030204" pitchFamily="34" charset="0"/>
              </a:rPr>
              <a:t>2014 Interim Results </a:t>
            </a:r>
          </a:p>
          <a:p>
            <a:r>
              <a:rPr lang="en-GB" sz="2800" dirty="0" smtClean="0">
                <a:solidFill>
                  <a:schemeClr val="tx1"/>
                </a:solidFill>
                <a:latin typeface="Calibri" panose="020F0502020204030204" pitchFamily="34" charset="0"/>
              </a:rPr>
              <a:t>19 August 2014</a:t>
            </a:r>
            <a:endParaRPr lang="en-GB"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985858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2775" y="374977"/>
            <a:ext cx="7772400" cy="592137"/>
          </a:xfrm>
        </p:spPr>
        <p:txBody>
          <a:bodyPr rtlCol="0">
            <a:normAutofit/>
          </a:bodyPr>
          <a:lstStyle/>
          <a:p>
            <a:pPr eaLnBrk="1" fontAlgn="auto" hangingPunct="1">
              <a:spcAft>
                <a:spcPts val="0"/>
              </a:spcAft>
              <a:defRPr/>
            </a:pPr>
            <a:r>
              <a:rPr lang="en-GB" sz="3200" dirty="0" smtClean="0"/>
              <a:t>Cash flow</a:t>
            </a:r>
            <a:endParaRPr lang="en-GB" sz="3200" dirty="0"/>
          </a:p>
        </p:txBody>
      </p:sp>
      <p:sp>
        <p:nvSpPr>
          <p:cNvPr id="5" name="Text Placeholder 7"/>
          <p:cNvSpPr>
            <a:spLocks noGrp="1"/>
          </p:cNvSpPr>
          <p:nvPr>
            <p:ph type="body" sz="quarter" idx="12"/>
          </p:nvPr>
        </p:nvSpPr>
        <p:spPr>
          <a:xfrm>
            <a:off x="646989" y="6181141"/>
            <a:ext cx="7078663" cy="402539"/>
          </a:xfrm>
        </p:spPr>
        <p:txBody>
          <a:bodyPr/>
          <a:lstStyle/>
          <a:p>
            <a:pPr marL="0" indent="0" algn="ctr" eaLnBrk="1" hangingPunct="1"/>
            <a:r>
              <a:rPr lang="en-GB" dirty="0" smtClean="0"/>
              <a:t>Seasonality reflected in working capital position</a:t>
            </a:r>
          </a:p>
        </p:txBody>
      </p:sp>
      <p:graphicFrame>
        <p:nvGraphicFramePr>
          <p:cNvPr id="6" name="Table Placeholder 8"/>
          <p:cNvGraphicFramePr>
            <a:graphicFrameLocks/>
          </p:cNvGraphicFramePr>
          <p:nvPr>
            <p:extLst>
              <p:ext uri="{D42A27DB-BD31-4B8C-83A1-F6EECF244321}">
                <p14:modId xmlns:p14="http://schemas.microsoft.com/office/powerpoint/2010/main" val="896092374"/>
              </p:ext>
            </p:extLst>
          </p:nvPr>
        </p:nvGraphicFramePr>
        <p:xfrm>
          <a:off x="613775" y="900096"/>
          <a:ext cx="7753613" cy="5221797"/>
        </p:xfrm>
        <a:graphic>
          <a:graphicData uri="http://schemas.openxmlformats.org/drawingml/2006/table">
            <a:tbl>
              <a:tblPr firstRow="1">
                <a:solidFill>
                  <a:schemeClr val="bg1"/>
                </a:solidFill>
                <a:tableStyleId>{5C22544A-7EE6-4342-B048-85BDC9FD1C3A}</a:tableStyleId>
              </a:tblPr>
              <a:tblGrid>
                <a:gridCol w="3165213"/>
                <a:gridCol w="1450588"/>
                <a:gridCol w="1568906"/>
                <a:gridCol w="1568906"/>
              </a:tblGrid>
              <a:tr h="505242">
                <a:tc>
                  <a:txBody>
                    <a:bodyPr/>
                    <a:lstStyle/>
                    <a:p>
                      <a:endParaRPr lang="en-GB" sz="1400" dirty="0"/>
                    </a:p>
                  </a:txBody>
                  <a:tcPr anchor="b">
                    <a:lnL w="12700" cmpd="sng">
                      <a:noFill/>
                    </a:lnL>
                    <a:lnR w="12700" cap="flat" cmpd="sng" algn="ctr">
                      <a:noFill/>
                      <a:prstDash val="solid"/>
                      <a:round/>
                      <a:headEnd type="none" w="med" len="med"/>
                      <a:tailEnd type="none" w="med" len="med"/>
                    </a:lnR>
                    <a:lnT w="12700" cmpd="sng">
                      <a:noFill/>
                    </a:lnT>
                    <a:lnB w="6350" cap="flat" cmpd="sng" algn="ctr">
                      <a:solidFill>
                        <a:srgbClr val="7C7C7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H1 2014</a:t>
                      </a:r>
                      <a:r>
                        <a:rPr lang="en-GB" sz="1400" baseline="0" dirty="0" smtClean="0"/>
                        <a:t> </a:t>
                      </a:r>
                    </a:p>
                    <a:p>
                      <a:pPr algn="ctr"/>
                      <a:r>
                        <a:rPr lang="en-GB" sz="1400" dirty="0" smtClean="0"/>
                        <a:t>$m</a:t>
                      </a:r>
                      <a:endParaRPr lang="en-GB" sz="1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H1 2013</a:t>
                      </a:r>
                      <a:r>
                        <a:rPr lang="en-GB" sz="1400" baseline="0" dirty="0" smtClean="0"/>
                        <a:t> </a:t>
                      </a:r>
                    </a:p>
                    <a:p>
                      <a:pPr algn="ct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FY 2013</a:t>
                      </a:r>
                      <a:r>
                        <a:rPr lang="en-GB" sz="1400" baseline="0" dirty="0" smtClean="0"/>
                        <a:t> </a:t>
                      </a: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r>
              <a:tr h="505248">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1" u="none" strike="noStrike" cap="none" normalizeH="0" baseline="0" dirty="0" smtClean="0">
                          <a:ln>
                            <a:noFill/>
                          </a:ln>
                          <a:solidFill>
                            <a:srgbClr val="384D9B"/>
                          </a:solidFill>
                          <a:effectLst/>
                          <a:latin typeface="+mn-lt"/>
                        </a:rPr>
                        <a:t>Cash generated pre working capital (excl. JVs)</a:t>
                      </a:r>
                      <a:r>
                        <a:rPr kumimoji="0" lang="en-GB" sz="1400" b="1" u="none" strike="noStrike" cap="none" normalizeH="0" baseline="30000" dirty="0" smtClean="0">
                          <a:ln>
                            <a:noFill/>
                          </a:ln>
                          <a:solidFill>
                            <a:srgbClr val="384D9B"/>
                          </a:solidFill>
                          <a:effectLst/>
                          <a:latin typeface="+mn-lt"/>
                        </a:rPr>
                        <a:t>4</a:t>
                      </a:r>
                      <a:endParaRPr kumimoji="0" lang="en-GB" sz="1400" b="1" i="0" u="none" strike="noStrike" cap="none" normalizeH="0" baseline="30000" dirty="0" smtClean="0">
                        <a:ln>
                          <a:noFill/>
                        </a:ln>
                        <a:solidFill>
                          <a:srgbClr val="384D9B"/>
                        </a:solidFill>
                        <a:effectLst/>
                        <a:latin typeface="+mn-lt"/>
                        <a:ea typeface="MS PGothic"/>
                        <a:cs typeface="MS PGothic"/>
                      </a:endParaRPr>
                    </a:p>
                  </a:txBody>
                  <a:tcPr marL="91444" marR="91444" marT="45723" marB="45723" horzOverflow="overflow">
                    <a:lnL w="12700" cmpd="sng">
                      <a:noFill/>
                    </a:lnL>
                    <a:lnR w="12700" cmpd="sng">
                      <a:noFill/>
                    </a:lnR>
                    <a:lnT w="6350" cap="flat" cmpd="sng" algn="ctr">
                      <a:solidFill>
                        <a:srgbClr val="7C7C7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b="1" kern="1200" dirty="0" smtClean="0">
                          <a:solidFill>
                            <a:srgbClr val="7C7C7C"/>
                          </a:solidFill>
                          <a:latin typeface="+mn-lt"/>
                          <a:ea typeface="+mn-ea"/>
                          <a:cs typeface="+mn-cs"/>
                        </a:rPr>
                        <a:t>330</a:t>
                      </a:r>
                      <a:endParaRPr lang="en-GB" sz="1400" b="1" kern="1200" dirty="0">
                        <a:solidFill>
                          <a:srgbClr val="7C7C7C"/>
                        </a:solidFill>
                        <a:latin typeface="+mn-lt"/>
                        <a:ea typeface="+mn-ea"/>
                        <a:cs typeface="+mn-cs"/>
                      </a:endParaRPr>
                    </a:p>
                  </a:txBody>
                  <a:tcPr marL="91444" marR="91444" marT="45723" marB="45723" horzOverflow="overflow">
                    <a:lnL w="12700" cmpd="sng">
                      <a:noFill/>
                    </a:lnL>
                    <a:lnR w="381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268</a:t>
                      </a:r>
                      <a:endParaRPr lang="en-GB" sz="1400" b="1" dirty="0">
                        <a:solidFill>
                          <a:srgbClr val="7C7C7C"/>
                        </a:solidFill>
                      </a:endParaRPr>
                    </a:p>
                  </a:txBody>
                  <a:tcPr marL="91444" marR="91444" marT="45723" marB="45723"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574</a:t>
                      </a:r>
                      <a:endParaRPr lang="en-GB" sz="1400" b="1" dirty="0">
                        <a:solidFill>
                          <a:srgbClr val="7C7C7C"/>
                        </a:solidFill>
                      </a:endParaRPr>
                    </a:p>
                  </a:txBody>
                  <a:tcPr marL="91444" marR="91444" marT="45723" marB="45723" horzOverflow="overflow">
                    <a:lnL w="381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9720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384D9B"/>
                          </a:solidFill>
                          <a:effectLst/>
                          <a:latin typeface="+mn-lt"/>
                        </a:rPr>
                        <a:t>Working capital movements</a:t>
                      </a:r>
                      <a:endParaRPr kumimoji="0" lang="en-GB" sz="1400" b="0" i="0" u="none" strike="noStrike" cap="none" normalizeH="0" baseline="0" dirty="0" smtClean="0">
                        <a:ln>
                          <a:noFill/>
                        </a:ln>
                        <a:solidFill>
                          <a:srgbClr val="384D9B"/>
                        </a:solidFill>
                        <a:effectLst/>
                        <a:latin typeface="+mn-lt"/>
                        <a:ea typeface="MS PGothic"/>
                        <a:cs typeface="MS PGothic"/>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dirty="0" smtClean="0">
                          <a:solidFill>
                            <a:srgbClr val="7C7C7C"/>
                          </a:solidFill>
                          <a:latin typeface="+mn-lt"/>
                          <a:ea typeface="+mn-ea"/>
                          <a:cs typeface="+mn-cs"/>
                        </a:rPr>
                        <a:t>(193)</a:t>
                      </a:r>
                      <a:endParaRPr lang="en-GB" sz="1400" kern="1200" dirty="0">
                        <a:solidFill>
                          <a:srgbClr val="7C7C7C"/>
                        </a:solidFill>
                        <a:latin typeface="+mn-lt"/>
                        <a:ea typeface="+mn-ea"/>
                        <a:cs typeface="+mn-cs"/>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(159)</a:t>
                      </a:r>
                      <a:endParaRPr lang="en-GB" sz="1400"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(65)</a:t>
                      </a:r>
                      <a:endParaRPr lang="en-GB" sz="1400"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5248">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1" u="none" strike="noStrike" cap="none" normalizeH="0" baseline="0" dirty="0" smtClean="0">
                          <a:ln>
                            <a:noFill/>
                          </a:ln>
                          <a:solidFill>
                            <a:srgbClr val="384D9B"/>
                          </a:solidFill>
                          <a:effectLst/>
                          <a:latin typeface="+mn-lt"/>
                        </a:rPr>
                        <a:t>Cash generated from operations</a:t>
                      </a:r>
                      <a:endParaRPr kumimoji="0" lang="en-GB" sz="1400" b="1" i="0" u="none" strike="noStrike" cap="none" normalizeH="0" baseline="0" dirty="0" smtClean="0">
                        <a:ln>
                          <a:noFill/>
                        </a:ln>
                        <a:solidFill>
                          <a:srgbClr val="384D9B"/>
                        </a:solidFill>
                        <a:effectLst/>
                        <a:latin typeface="+mn-lt"/>
                        <a:ea typeface="MS PGothic"/>
                        <a:cs typeface="MS PGothic"/>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b="1" kern="1200" dirty="0" smtClean="0">
                          <a:solidFill>
                            <a:srgbClr val="7C7C7C"/>
                          </a:solidFill>
                          <a:latin typeface="+mn-lt"/>
                          <a:ea typeface="+mn-ea"/>
                          <a:cs typeface="+mn-cs"/>
                        </a:rPr>
                        <a:t>137</a:t>
                      </a:r>
                      <a:endParaRPr lang="en-GB" sz="1400" b="1" kern="1200" dirty="0">
                        <a:solidFill>
                          <a:srgbClr val="7C7C7C"/>
                        </a:solidFill>
                        <a:latin typeface="+mn-lt"/>
                        <a:ea typeface="+mn-ea"/>
                        <a:cs typeface="+mn-cs"/>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109</a:t>
                      </a:r>
                      <a:endParaRPr lang="en-GB" sz="1400" b="1"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509</a:t>
                      </a:r>
                      <a:endParaRPr lang="en-GB" sz="1400" b="1"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5248">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u="none" strike="noStrike" cap="none" normalizeH="0" baseline="0" dirty="0" smtClean="0">
                          <a:ln>
                            <a:noFill/>
                          </a:ln>
                          <a:solidFill>
                            <a:srgbClr val="384D9B"/>
                          </a:solidFill>
                          <a:effectLst/>
                          <a:latin typeface="+mn-lt"/>
                        </a:rPr>
                        <a:t>Acquisitions &amp; deferred consideration</a:t>
                      </a:r>
                      <a:endParaRPr kumimoji="0" lang="en-GB" sz="1400" b="0" i="0" u="none" strike="noStrike" cap="none" normalizeH="0" baseline="0" dirty="0" smtClean="0">
                        <a:ln>
                          <a:noFill/>
                        </a:ln>
                        <a:solidFill>
                          <a:srgbClr val="384D9B"/>
                        </a:solidFill>
                        <a:effectLst/>
                        <a:latin typeface="+mn-lt"/>
                        <a:ea typeface="MS PGothic"/>
                        <a:cs typeface="MS PGothic"/>
                      </a:endParaRPr>
                    </a:p>
                  </a:txBody>
                  <a:tcPr marL="91444" marR="91444" marT="45723" marB="45723" anchor="b"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kern="1200" dirty="0" smtClean="0">
                        <a:solidFill>
                          <a:srgbClr val="7C7C7C"/>
                        </a:solidFill>
                        <a:latin typeface="+mn-lt"/>
                        <a:ea typeface="+mn-ea"/>
                        <a:cs typeface="+mn-cs"/>
                      </a:endParaRPr>
                    </a:p>
                    <a:p>
                      <a:pPr marL="0" algn="r" defTabSz="914400" rtl="0" eaLnBrk="1" latinLnBrk="0" hangingPunct="1"/>
                      <a:r>
                        <a:rPr lang="en-GB" sz="1400" kern="1200" dirty="0" smtClean="0">
                          <a:solidFill>
                            <a:srgbClr val="7C7C7C"/>
                          </a:solidFill>
                          <a:latin typeface="+mn-lt"/>
                          <a:ea typeface="+mn-ea"/>
                          <a:cs typeface="+mn-cs"/>
                        </a:rPr>
                        <a:t>(65)</a:t>
                      </a:r>
                      <a:endParaRPr lang="en-GB" sz="1400" kern="1200" dirty="0">
                        <a:solidFill>
                          <a:srgbClr val="7C7C7C"/>
                        </a:solidFill>
                        <a:latin typeface="+mn-lt"/>
                        <a:ea typeface="+mn-ea"/>
                        <a:cs typeface="+mn-cs"/>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400" dirty="0" smtClean="0">
                        <a:solidFill>
                          <a:srgbClr val="7C7C7C"/>
                        </a:solidFill>
                      </a:endParaRPr>
                    </a:p>
                    <a:p>
                      <a:pPr algn="r"/>
                      <a:r>
                        <a:rPr lang="en-GB" sz="1400" dirty="0" smtClean="0">
                          <a:solidFill>
                            <a:srgbClr val="7C7C7C"/>
                          </a:solidFill>
                        </a:rPr>
                        <a:t>(17)</a:t>
                      </a:r>
                      <a:endParaRPr lang="en-GB" sz="1400"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400" dirty="0" smtClean="0">
                        <a:solidFill>
                          <a:srgbClr val="7C7C7C"/>
                        </a:solidFill>
                      </a:endParaRPr>
                    </a:p>
                    <a:p>
                      <a:pPr algn="r"/>
                      <a:r>
                        <a:rPr lang="en-GB" sz="1400" dirty="0" smtClean="0">
                          <a:solidFill>
                            <a:srgbClr val="7C7C7C"/>
                          </a:solidFill>
                        </a:rPr>
                        <a:t>(290)</a:t>
                      </a:r>
                      <a:endParaRPr lang="en-GB" sz="1400"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720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u="none" strike="noStrike" cap="none" normalizeH="0" baseline="0" dirty="0" smtClean="0">
                          <a:ln>
                            <a:noFill/>
                          </a:ln>
                          <a:solidFill>
                            <a:srgbClr val="384D9B"/>
                          </a:solidFill>
                          <a:effectLst/>
                          <a:latin typeface="+mn-lt"/>
                        </a:rPr>
                        <a:t>Capex &amp; intangible assets </a:t>
                      </a:r>
                      <a:endParaRPr kumimoji="0" lang="en-GB" sz="1400" b="0" i="0" u="none" strike="noStrike" cap="none" normalizeH="0" baseline="0" dirty="0" smtClean="0">
                        <a:ln>
                          <a:noFill/>
                        </a:ln>
                        <a:solidFill>
                          <a:srgbClr val="384D9B"/>
                        </a:solidFill>
                        <a:effectLst/>
                        <a:latin typeface="+mn-lt"/>
                        <a:ea typeface="MS PGothic"/>
                        <a:cs typeface="MS PGothic"/>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dirty="0" smtClean="0">
                          <a:solidFill>
                            <a:srgbClr val="7C7C7C"/>
                          </a:solidFill>
                          <a:latin typeface="+mn-lt"/>
                          <a:ea typeface="+mn-ea"/>
                          <a:cs typeface="+mn-cs"/>
                        </a:rPr>
                        <a:t>(68)</a:t>
                      </a:r>
                      <a:endParaRPr lang="en-GB" sz="1400" kern="1200" dirty="0">
                        <a:solidFill>
                          <a:srgbClr val="7C7C7C"/>
                        </a:solidFill>
                        <a:latin typeface="+mn-lt"/>
                        <a:ea typeface="+mn-ea"/>
                        <a:cs typeface="+mn-cs"/>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(61)</a:t>
                      </a:r>
                      <a:endParaRPr lang="en-GB" sz="1400"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(135)</a:t>
                      </a:r>
                      <a:endParaRPr lang="en-GB" sz="1400"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5248">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u="none" strike="noStrike" cap="none" normalizeH="0" baseline="0" dirty="0" smtClean="0">
                          <a:ln>
                            <a:noFill/>
                          </a:ln>
                          <a:solidFill>
                            <a:srgbClr val="384D9B"/>
                          </a:solidFill>
                          <a:effectLst/>
                          <a:latin typeface="+mn-lt"/>
                        </a:rPr>
                        <a:t>Interest, tax, dividends &amp; other</a:t>
                      </a:r>
                      <a:endParaRPr kumimoji="0" lang="en-GB" sz="1400" b="0" i="0" u="none" strike="noStrike" cap="none" normalizeH="0" baseline="0" dirty="0" smtClean="0">
                        <a:ln>
                          <a:noFill/>
                        </a:ln>
                        <a:solidFill>
                          <a:srgbClr val="384D9B"/>
                        </a:solidFill>
                        <a:effectLst/>
                        <a:latin typeface="+mn-lt"/>
                        <a:ea typeface="MS PGothic"/>
                        <a:cs typeface="MS PGothic"/>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dirty="0" smtClean="0">
                          <a:solidFill>
                            <a:srgbClr val="7C7C7C"/>
                          </a:solidFill>
                          <a:latin typeface="+mn-lt"/>
                          <a:ea typeface="+mn-ea"/>
                          <a:cs typeface="+mn-cs"/>
                        </a:rPr>
                        <a:t>(130)</a:t>
                      </a:r>
                      <a:endParaRPr lang="en-GB" sz="1400" kern="1200" dirty="0">
                        <a:solidFill>
                          <a:srgbClr val="7C7C7C"/>
                        </a:solidFill>
                        <a:latin typeface="+mn-lt"/>
                        <a:ea typeface="+mn-ea"/>
                        <a:cs typeface="+mn-cs"/>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(108)</a:t>
                      </a:r>
                      <a:endParaRPr lang="en-GB" sz="1400"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(264)</a:t>
                      </a:r>
                      <a:endParaRPr lang="en-GB" sz="1400"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720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1" u="none" strike="noStrike" cap="none" normalizeH="0" baseline="0" dirty="0" smtClean="0">
                          <a:ln>
                            <a:noFill/>
                          </a:ln>
                          <a:solidFill>
                            <a:srgbClr val="384D9B"/>
                          </a:solidFill>
                          <a:effectLst/>
                          <a:latin typeface="+mn-lt"/>
                        </a:rPr>
                        <a:t>Net increase in net debt</a:t>
                      </a:r>
                      <a:endParaRPr kumimoji="0" lang="en-GB" sz="1400" b="1" i="0" u="none" strike="noStrike" cap="none" normalizeH="0" baseline="0" dirty="0" smtClean="0">
                        <a:ln>
                          <a:noFill/>
                        </a:ln>
                        <a:solidFill>
                          <a:srgbClr val="384D9B"/>
                        </a:solidFill>
                        <a:effectLst/>
                        <a:latin typeface="+mn-lt"/>
                        <a:ea typeface="MS PGothic"/>
                        <a:cs typeface="MS PGothic"/>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b="1" kern="1200" dirty="0" smtClean="0">
                          <a:solidFill>
                            <a:srgbClr val="7C7C7C"/>
                          </a:solidFill>
                          <a:latin typeface="+mn-lt"/>
                          <a:ea typeface="+mn-ea"/>
                          <a:cs typeface="+mn-cs"/>
                        </a:rPr>
                        <a:t>(126)</a:t>
                      </a:r>
                      <a:endParaRPr lang="en-GB" sz="1400" b="1" kern="1200" dirty="0">
                        <a:solidFill>
                          <a:srgbClr val="7C7C7C"/>
                        </a:solidFill>
                        <a:latin typeface="+mn-lt"/>
                        <a:ea typeface="+mn-ea"/>
                        <a:cs typeface="+mn-cs"/>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(77)</a:t>
                      </a:r>
                      <a:endParaRPr lang="en-GB" sz="1400" b="1"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(180)</a:t>
                      </a:r>
                      <a:endParaRPr lang="en-GB" sz="1400" b="1" dirty="0">
                        <a:solidFill>
                          <a:srgbClr val="7C7C7C"/>
                        </a:solidFill>
                      </a:endParaRPr>
                    </a:p>
                  </a:txBody>
                  <a:tcPr marL="91444" marR="91444" marT="45723" marB="4572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7207">
                <a:tc>
                  <a:txBody>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1" u="none" strike="noStrike" cap="none" normalizeH="0" baseline="0" dirty="0" smtClean="0">
                          <a:ln>
                            <a:noFill/>
                          </a:ln>
                          <a:solidFill>
                            <a:srgbClr val="384D9B"/>
                          </a:solidFill>
                          <a:effectLst/>
                          <a:latin typeface="+mn-lt"/>
                        </a:rPr>
                        <a:t>Closing net debt (excl. JVs)</a:t>
                      </a:r>
                      <a:endParaRPr kumimoji="0" lang="en-GB" sz="1400" b="1" i="0" u="none" strike="noStrike" cap="none" normalizeH="0" baseline="0" dirty="0" smtClean="0">
                        <a:ln>
                          <a:noFill/>
                        </a:ln>
                        <a:solidFill>
                          <a:srgbClr val="384D9B"/>
                        </a:solidFill>
                        <a:effectLst/>
                        <a:latin typeface="+mn-lt"/>
                        <a:ea typeface="MS PGothic"/>
                        <a:cs typeface="MS PGothic"/>
                      </a:endParaRPr>
                    </a:p>
                  </a:txBody>
                  <a:tcPr marL="91444" marR="91444" marT="45723" marB="4572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b="1" kern="1200" dirty="0" smtClean="0">
                          <a:solidFill>
                            <a:srgbClr val="7C7C7C"/>
                          </a:solidFill>
                          <a:latin typeface="+mn-lt"/>
                          <a:ea typeface="+mn-ea"/>
                          <a:cs typeface="+mn-cs"/>
                        </a:rPr>
                        <a:t>(451)</a:t>
                      </a:r>
                      <a:endParaRPr lang="en-GB" sz="1400" b="1" kern="1200" dirty="0">
                        <a:solidFill>
                          <a:srgbClr val="7C7C7C"/>
                        </a:solidFill>
                        <a:latin typeface="+mn-lt"/>
                        <a:ea typeface="+mn-ea"/>
                        <a:cs typeface="+mn-cs"/>
                      </a:endParaRPr>
                    </a:p>
                  </a:txBody>
                  <a:tcPr marL="91444" marR="91444" marT="45723" marB="4572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(222)</a:t>
                      </a:r>
                      <a:endParaRPr lang="en-GB" sz="1400" b="1" dirty="0">
                        <a:solidFill>
                          <a:srgbClr val="7C7C7C"/>
                        </a:solidFill>
                      </a:endParaRPr>
                    </a:p>
                  </a:txBody>
                  <a:tcPr marL="91444" marR="91444" marT="45723" marB="4572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(325)</a:t>
                      </a:r>
                      <a:endParaRPr lang="en-GB" sz="1400" b="1" dirty="0">
                        <a:solidFill>
                          <a:srgbClr val="7C7C7C"/>
                        </a:solidFill>
                      </a:endParaRPr>
                    </a:p>
                  </a:txBody>
                  <a:tcPr marL="91444" marR="91444" marT="45723" marB="4572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20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384D9B"/>
                          </a:solidFill>
                          <a:effectLst/>
                          <a:latin typeface="+mn-lt"/>
                          <a:ea typeface="MS PGothic"/>
                          <a:cs typeface="MS PGothic"/>
                        </a:rPr>
                        <a:t>JV Net Cash</a:t>
                      </a:r>
                    </a:p>
                  </a:txBody>
                  <a:tcPr marL="91444" marR="91444" marT="45723" marB="45723" horzOverflow="overflow">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b="1" kern="1200" dirty="0" smtClean="0">
                          <a:solidFill>
                            <a:srgbClr val="7C7C7C"/>
                          </a:solidFill>
                          <a:latin typeface="+mn-lt"/>
                          <a:ea typeface="+mn-ea"/>
                          <a:cs typeface="+mn-cs"/>
                        </a:rPr>
                        <a:t>24</a:t>
                      </a:r>
                      <a:endParaRPr lang="en-GB" sz="1400" b="1" kern="1200" dirty="0">
                        <a:solidFill>
                          <a:srgbClr val="7C7C7C"/>
                        </a:solidFill>
                        <a:latin typeface="+mn-lt"/>
                        <a:ea typeface="+mn-ea"/>
                        <a:cs typeface="+mn-cs"/>
                      </a:endParaRPr>
                    </a:p>
                  </a:txBody>
                  <a:tcPr marL="91444" marR="91444" marT="45723" marB="45723" horzOverflow="overflow">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4</a:t>
                      </a:r>
                      <a:endParaRPr lang="en-GB" sz="1400" b="1" dirty="0">
                        <a:solidFill>
                          <a:srgbClr val="7C7C7C"/>
                        </a:solidFill>
                      </a:endParaRPr>
                    </a:p>
                  </a:txBody>
                  <a:tcPr marL="91444" marR="91444" marT="45723" marB="45723"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15</a:t>
                      </a:r>
                      <a:endParaRPr lang="en-GB" sz="1400" b="1" dirty="0">
                        <a:solidFill>
                          <a:srgbClr val="7C7C7C"/>
                        </a:solidFill>
                      </a:endParaRPr>
                    </a:p>
                  </a:txBody>
                  <a:tcPr marL="91444" marR="91444" marT="45723" marB="45723"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720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1" u="none" strike="noStrike" cap="none" normalizeH="0" baseline="0" dirty="0" smtClean="0">
                          <a:ln>
                            <a:noFill/>
                          </a:ln>
                          <a:solidFill>
                            <a:srgbClr val="384D9B"/>
                          </a:solidFill>
                          <a:effectLst/>
                          <a:latin typeface="+mn-lt"/>
                        </a:rPr>
                        <a:t>Closing net debt (</a:t>
                      </a:r>
                      <a:r>
                        <a:rPr kumimoji="0" lang="en-GB" sz="1400" b="1" u="none" strike="noStrike" cap="none" normalizeH="0" baseline="0" dirty="0" err="1" smtClean="0">
                          <a:ln>
                            <a:noFill/>
                          </a:ln>
                          <a:solidFill>
                            <a:srgbClr val="384D9B"/>
                          </a:solidFill>
                          <a:effectLst/>
                          <a:latin typeface="+mn-lt"/>
                        </a:rPr>
                        <a:t>incl</a:t>
                      </a:r>
                      <a:r>
                        <a:rPr kumimoji="0" lang="en-GB" sz="1400" b="1" u="none" strike="noStrike" cap="none" normalizeH="0" baseline="0" dirty="0" smtClean="0">
                          <a:ln>
                            <a:noFill/>
                          </a:ln>
                          <a:solidFill>
                            <a:srgbClr val="384D9B"/>
                          </a:solidFill>
                          <a:effectLst/>
                          <a:latin typeface="+mn-lt"/>
                        </a:rPr>
                        <a:t> JVs)</a:t>
                      </a:r>
                      <a:endParaRPr kumimoji="0" lang="en-GB" sz="1400" b="1" i="0" u="none" strike="noStrike" cap="none" normalizeH="0" baseline="0" dirty="0" smtClean="0">
                        <a:ln>
                          <a:noFill/>
                        </a:ln>
                        <a:solidFill>
                          <a:srgbClr val="384D9B"/>
                        </a:solidFill>
                        <a:effectLst/>
                        <a:latin typeface="+mn-lt"/>
                        <a:ea typeface="MS PGothic"/>
                        <a:cs typeface="MS PGothic"/>
                      </a:endParaRPr>
                    </a:p>
                  </a:txBody>
                  <a:tcPr marL="91444" marR="91444" marT="45723" marB="45723" horzOverflow="overflow">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b="1" kern="1200" dirty="0" smtClean="0">
                          <a:solidFill>
                            <a:srgbClr val="7C7C7C"/>
                          </a:solidFill>
                          <a:latin typeface="+mn-lt"/>
                          <a:ea typeface="+mn-ea"/>
                          <a:cs typeface="+mn-cs"/>
                        </a:rPr>
                        <a:t>(427)</a:t>
                      </a:r>
                      <a:endParaRPr lang="en-GB" sz="1400" b="1" kern="1200" dirty="0">
                        <a:solidFill>
                          <a:srgbClr val="7C7C7C"/>
                        </a:solidFill>
                        <a:latin typeface="+mn-lt"/>
                        <a:ea typeface="+mn-ea"/>
                        <a:cs typeface="+mn-cs"/>
                      </a:endParaRPr>
                    </a:p>
                  </a:txBody>
                  <a:tcPr marL="91444" marR="91444" marT="45723" marB="45723"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(218)</a:t>
                      </a:r>
                      <a:endParaRPr lang="en-GB" sz="1400" b="1" dirty="0">
                        <a:solidFill>
                          <a:srgbClr val="7C7C7C"/>
                        </a:solidFill>
                      </a:endParaRPr>
                    </a:p>
                  </a:txBody>
                  <a:tcPr marL="91444" marR="91444" marT="45723" marB="45723" horzOverflow="overflow">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(310)</a:t>
                      </a:r>
                      <a:endParaRPr lang="en-GB" sz="1400" b="1" dirty="0">
                        <a:solidFill>
                          <a:srgbClr val="7C7C7C"/>
                        </a:solidFill>
                      </a:endParaRPr>
                    </a:p>
                  </a:txBody>
                  <a:tcPr marL="91444" marR="91444" marT="45723" marB="45723" horzOverflow="overflow">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27973">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i="1" kern="1200" dirty="0" smtClean="0">
                          <a:solidFill>
                            <a:schemeClr val="accent1">
                              <a:lumMod val="75000"/>
                            </a:schemeClr>
                          </a:solidFill>
                          <a:effectLst/>
                          <a:latin typeface="+mn-lt"/>
                          <a:ea typeface="+mn-ea"/>
                          <a:cs typeface="+mn-cs"/>
                        </a:rPr>
                        <a:t>Note 4:The cash flow and closing net debt position has been prepared using equity accounting for joint ventures, and as such does not proportionally consolidate the assets and liabilities of joint ventures.   Th</a:t>
                      </a:r>
                      <a:r>
                        <a:rPr lang="en-GB" sz="1050" i="1" kern="1200" baseline="0" dirty="0" smtClean="0">
                          <a:solidFill>
                            <a:schemeClr val="accent1">
                              <a:lumMod val="75000"/>
                            </a:schemeClr>
                          </a:solidFill>
                          <a:effectLst/>
                          <a:latin typeface="+mn-lt"/>
                          <a:ea typeface="+mn-ea"/>
                          <a:cs typeface="+mn-cs"/>
                        </a:rPr>
                        <a:t>e JV cash position is added to arrive at a like-for-like total with that previously reported.</a:t>
                      </a:r>
                      <a:endParaRPr lang="en-GB" sz="1050" i="1" kern="1200" dirty="0" smtClean="0">
                        <a:solidFill>
                          <a:schemeClr val="accent1">
                            <a:lumMod val="75000"/>
                          </a:schemeClr>
                        </a:solidFill>
                        <a:effectLst/>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GB" sz="14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GB" sz="14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a:solidFill>
                          <a:srgbClr val="3157A7"/>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7" name="Rectangle 6"/>
          <p:cNvSpPr/>
          <p:nvPr/>
        </p:nvSpPr>
        <p:spPr>
          <a:xfrm>
            <a:off x="613775" y="1946963"/>
            <a:ext cx="7753611" cy="257617"/>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32420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2775" y="394881"/>
            <a:ext cx="7772400" cy="592138"/>
          </a:xfrm>
        </p:spPr>
        <p:txBody>
          <a:bodyPr rtlCol="0">
            <a:normAutofit/>
          </a:bodyPr>
          <a:lstStyle/>
          <a:p>
            <a:pPr eaLnBrk="1" fontAlgn="auto" hangingPunct="1">
              <a:spcAft>
                <a:spcPts val="0"/>
              </a:spcAft>
              <a:defRPr/>
            </a:pPr>
            <a:r>
              <a:rPr lang="en-GB" sz="3200" dirty="0" smtClean="0"/>
              <a:t>ROCE and net debt</a:t>
            </a:r>
            <a:endParaRPr lang="en-GB" sz="3200" dirty="0"/>
          </a:p>
        </p:txBody>
      </p:sp>
      <p:sp>
        <p:nvSpPr>
          <p:cNvPr id="5" name="Text Placeholder 7"/>
          <p:cNvSpPr>
            <a:spLocks noGrp="1"/>
          </p:cNvSpPr>
          <p:nvPr>
            <p:ph type="body" sz="quarter" idx="10"/>
          </p:nvPr>
        </p:nvSpPr>
        <p:spPr>
          <a:xfrm>
            <a:off x="944022" y="6170571"/>
            <a:ext cx="6767513" cy="474663"/>
          </a:xfrm>
        </p:spPr>
        <p:txBody>
          <a:bodyPr rtlCol="0">
            <a:normAutofit/>
          </a:bodyPr>
          <a:lstStyle/>
          <a:p>
            <a:pPr algn="ctr" eaLnBrk="1" fontAlgn="auto" hangingPunct="1">
              <a:lnSpc>
                <a:spcPct val="80000"/>
              </a:lnSpc>
              <a:buFont typeface="Wingdings" pitchFamily="2" charset="2"/>
              <a:buNone/>
              <a:defRPr/>
            </a:pPr>
            <a:r>
              <a:rPr lang="en-GB" sz="2000" dirty="0" smtClean="0"/>
              <a:t>Expect Net Debt:EBITDA typically 0.5-1.5x</a:t>
            </a:r>
          </a:p>
        </p:txBody>
      </p:sp>
      <p:graphicFrame>
        <p:nvGraphicFramePr>
          <p:cNvPr id="9" name="Table Placeholder 8"/>
          <p:cNvGraphicFramePr>
            <a:graphicFrameLocks/>
          </p:cNvGraphicFramePr>
          <p:nvPr>
            <p:extLst>
              <p:ext uri="{D42A27DB-BD31-4B8C-83A1-F6EECF244321}">
                <p14:modId xmlns:p14="http://schemas.microsoft.com/office/powerpoint/2010/main" val="4118559901"/>
              </p:ext>
            </p:extLst>
          </p:nvPr>
        </p:nvGraphicFramePr>
        <p:xfrm>
          <a:off x="588724" y="800022"/>
          <a:ext cx="7928976" cy="5275079"/>
        </p:xfrm>
        <a:graphic>
          <a:graphicData uri="http://schemas.openxmlformats.org/drawingml/2006/table">
            <a:tbl>
              <a:tblPr firstRow="1">
                <a:solidFill>
                  <a:schemeClr val="bg1"/>
                </a:solidFill>
                <a:tableStyleId>{5C22544A-7EE6-4342-B048-85BDC9FD1C3A}</a:tableStyleId>
              </a:tblPr>
              <a:tblGrid>
                <a:gridCol w="3869614"/>
                <a:gridCol w="2047980"/>
                <a:gridCol w="2011382"/>
              </a:tblGrid>
              <a:tr h="515084">
                <a:tc>
                  <a:txBody>
                    <a:bodyPr/>
                    <a:lstStyle/>
                    <a:p>
                      <a:endParaRPr lang="en-GB" sz="1400" dirty="0"/>
                    </a:p>
                  </a:txBody>
                  <a:tcPr anchor="b">
                    <a:lnL w="12700" cmpd="sng">
                      <a:noFill/>
                    </a:lnL>
                    <a:lnR w="12700" cap="flat" cmpd="sng" algn="ctr">
                      <a:noFill/>
                      <a:prstDash val="solid"/>
                      <a:round/>
                      <a:headEnd type="none" w="med" len="med"/>
                      <a:tailEnd type="none" w="med" len="med"/>
                    </a:lnR>
                    <a:lnT w="12700" cmpd="sng">
                      <a:noFill/>
                    </a:lnT>
                    <a:lnB w="6350" cap="flat" cmpd="sng" algn="ctr">
                      <a:solidFill>
                        <a:srgbClr val="7C7C7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June 2014</a:t>
                      </a:r>
                      <a:r>
                        <a:rPr lang="en-GB" sz="1400" baseline="0" dirty="0" smtClean="0"/>
                        <a:t> </a:t>
                      </a:r>
                    </a:p>
                    <a:p>
                      <a:pPr algn="ctr"/>
                      <a:r>
                        <a:rPr lang="en-GB" sz="1400" dirty="0" smtClean="0"/>
                        <a:t>$m</a:t>
                      </a:r>
                      <a:endParaRPr lang="en-GB" sz="1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June 2013</a:t>
                      </a:r>
                      <a:r>
                        <a:rPr lang="en-GB" sz="1400" baseline="0" dirty="0" smtClean="0"/>
                        <a:t> </a:t>
                      </a:r>
                    </a:p>
                    <a:p>
                      <a:pPr algn="ct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r>
              <a:tr h="33264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1" u="none" strike="noStrike" cap="none" normalizeH="0" baseline="0" dirty="0" smtClean="0">
                          <a:ln>
                            <a:noFill/>
                          </a:ln>
                          <a:solidFill>
                            <a:srgbClr val="384D9B"/>
                          </a:solidFill>
                          <a:effectLst/>
                          <a:latin typeface="+mn-lt"/>
                        </a:rPr>
                        <a:t>Net operating assets</a:t>
                      </a:r>
                      <a:r>
                        <a:rPr kumimoji="0" lang="en-GB" sz="1400" b="1" u="none" strike="noStrike" cap="none" normalizeH="0" baseline="30000" dirty="0" smtClean="0">
                          <a:ln>
                            <a:noFill/>
                          </a:ln>
                          <a:solidFill>
                            <a:srgbClr val="384D9B"/>
                          </a:solidFill>
                          <a:effectLst/>
                          <a:latin typeface="+mn-lt"/>
                        </a:rPr>
                        <a:t>5</a:t>
                      </a:r>
                      <a:endParaRPr kumimoji="0" lang="en-GB" sz="1400" b="1" i="0" u="none" strike="noStrike" cap="none" normalizeH="0" baseline="30000" dirty="0" smtClean="0">
                        <a:ln>
                          <a:noFill/>
                        </a:ln>
                        <a:solidFill>
                          <a:srgbClr val="384D9B"/>
                        </a:solidFill>
                        <a:effectLst/>
                        <a:latin typeface="+mn-lt"/>
                        <a:ea typeface="MS PGothic"/>
                        <a:cs typeface="MS PGothic"/>
                      </a:endParaRPr>
                    </a:p>
                  </a:txBody>
                  <a:tcPr marL="91433" marR="91433" marT="45713" marB="45713" horzOverflow="overflow">
                    <a:lnL w="12700" cmpd="sng">
                      <a:noFill/>
                    </a:lnL>
                    <a:lnR w="12700" cmpd="sng">
                      <a:noFill/>
                    </a:lnR>
                    <a:lnT w="6350" cap="flat" cmpd="sng" algn="ctr">
                      <a:solidFill>
                        <a:srgbClr val="7C7C7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1" i="0" u="none" strike="noStrike" cap="none" normalizeH="0" baseline="0" dirty="0" smtClean="0">
                          <a:ln>
                            <a:noFill/>
                          </a:ln>
                          <a:solidFill>
                            <a:srgbClr val="7C7C7C"/>
                          </a:solidFill>
                          <a:effectLst/>
                          <a:latin typeface="+mn-lt"/>
                          <a:ea typeface="MS PGothic"/>
                          <a:cs typeface="MS PGothic"/>
                        </a:rPr>
                        <a:t>3,011</a:t>
                      </a:r>
                    </a:p>
                  </a:txBody>
                  <a:tcPr marL="91433" marR="91433" marT="45713" marB="45713" horzOverflow="overflow">
                    <a:lnL w="12700" cmpd="sng">
                      <a:noFill/>
                    </a:lnL>
                    <a:lnR w="381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1" i="0" u="none" strike="noStrike" cap="none" normalizeH="0" baseline="0" dirty="0" smtClean="0">
                          <a:ln>
                            <a:noFill/>
                          </a:ln>
                          <a:solidFill>
                            <a:srgbClr val="7C7C7C"/>
                          </a:solidFill>
                          <a:effectLst/>
                          <a:latin typeface="+mn-lt"/>
                          <a:ea typeface="MS PGothic"/>
                          <a:cs typeface="MS PGothic"/>
                        </a:rPr>
                        <a:t>2,491</a:t>
                      </a:r>
                    </a:p>
                  </a:txBody>
                  <a:tcPr marL="91433" marR="91433" marT="45713" marB="45713" horzOverflow="overflow">
                    <a:lnL w="381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264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u="none" strike="noStrike" cap="none" normalizeH="0" baseline="0" dirty="0" smtClean="0">
                          <a:ln>
                            <a:noFill/>
                          </a:ln>
                          <a:solidFill>
                            <a:srgbClr val="384D9B"/>
                          </a:solidFill>
                          <a:effectLst/>
                          <a:latin typeface="+mn-lt"/>
                        </a:rPr>
                        <a:t>Net borrowings</a:t>
                      </a:r>
                      <a:endParaRPr kumimoji="0" lang="en-GB" sz="1400" b="0" i="0" u="none" strike="noStrike" cap="none" normalizeH="0" baseline="0" dirty="0" smtClean="0">
                        <a:ln>
                          <a:noFill/>
                        </a:ln>
                        <a:solidFill>
                          <a:srgbClr val="384D9B"/>
                        </a:solidFill>
                        <a:effectLst/>
                        <a:latin typeface="+mn-lt"/>
                        <a:ea typeface="MS PGothic"/>
                        <a:cs typeface="MS PGothic"/>
                      </a:endParaRPr>
                    </a:p>
                  </a:txBody>
                  <a:tcPr marL="91433" marR="91433" marT="45713" marB="45713" horzOverflow="overflow">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(451)</a:t>
                      </a:r>
                    </a:p>
                  </a:txBody>
                  <a:tcPr marL="91433" marR="91433" marT="45713" marB="45713" horzOverflow="overflow">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(222)</a:t>
                      </a:r>
                    </a:p>
                  </a:txBody>
                  <a:tcPr marL="91433" marR="91433" marT="45713" marB="45713" horzOverflow="overflow">
                    <a:lnL w="381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264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1" u="none" strike="noStrike" cap="none" normalizeH="0" baseline="0" dirty="0" smtClean="0">
                          <a:ln>
                            <a:noFill/>
                          </a:ln>
                          <a:solidFill>
                            <a:srgbClr val="384D9B"/>
                          </a:solidFill>
                          <a:effectLst/>
                          <a:latin typeface="+mn-lt"/>
                        </a:rPr>
                        <a:t>Net assets</a:t>
                      </a:r>
                      <a:endParaRPr kumimoji="0" lang="en-GB" sz="1400" b="1" i="0" u="none" strike="noStrike" cap="none" normalizeH="0" baseline="0" dirty="0" smtClean="0">
                        <a:ln>
                          <a:noFill/>
                        </a:ln>
                        <a:solidFill>
                          <a:srgbClr val="384D9B"/>
                        </a:solidFill>
                        <a:effectLst/>
                        <a:latin typeface="+mn-lt"/>
                        <a:ea typeface="MS PGothic"/>
                        <a:cs typeface="MS PGothic"/>
                      </a:endParaRPr>
                    </a:p>
                  </a:txBody>
                  <a:tcPr marL="91433" marR="91433" marT="45713" marB="45713" horzOverflow="overflow">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1" i="0" u="none" strike="noStrike" cap="none" normalizeH="0" baseline="0" dirty="0" smtClean="0">
                          <a:ln>
                            <a:noFill/>
                          </a:ln>
                          <a:solidFill>
                            <a:srgbClr val="7C7C7C"/>
                          </a:solidFill>
                          <a:effectLst/>
                          <a:latin typeface="+mn-lt"/>
                          <a:ea typeface="MS PGothic"/>
                          <a:cs typeface="MS PGothic"/>
                        </a:rPr>
                        <a:t>2,560</a:t>
                      </a:r>
                    </a:p>
                  </a:txBody>
                  <a:tcPr marL="91433" marR="91433" marT="45713" marB="45713" horzOverflow="overflow">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1" i="0" u="none" strike="noStrike" cap="none" normalizeH="0" baseline="0" dirty="0" smtClean="0">
                          <a:ln>
                            <a:noFill/>
                          </a:ln>
                          <a:solidFill>
                            <a:srgbClr val="7C7C7C"/>
                          </a:solidFill>
                          <a:effectLst/>
                          <a:latin typeface="+mn-lt"/>
                          <a:ea typeface="MS PGothic"/>
                          <a:cs typeface="MS PGothic"/>
                        </a:rPr>
                        <a:t>2,269</a:t>
                      </a:r>
                    </a:p>
                  </a:txBody>
                  <a:tcPr marL="91433" marR="91433" marT="45713" marB="45713" horzOverflow="overflow">
                    <a:lnL w="381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264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u="none" strike="noStrike" cap="none" normalizeH="0" baseline="0" dirty="0" smtClean="0">
                          <a:ln>
                            <a:noFill/>
                          </a:ln>
                          <a:solidFill>
                            <a:srgbClr val="384D9B"/>
                          </a:solidFill>
                          <a:effectLst/>
                          <a:latin typeface="+mn-lt"/>
                        </a:rPr>
                        <a:t>Non controlling interests</a:t>
                      </a:r>
                      <a:endParaRPr kumimoji="0" lang="en-GB" sz="1400" b="0" i="0" u="none" strike="noStrike" cap="none" normalizeH="0" baseline="0" dirty="0" smtClean="0">
                        <a:ln>
                          <a:noFill/>
                        </a:ln>
                        <a:solidFill>
                          <a:srgbClr val="384D9B"/>
                        </a:solidFill>
                        <a:effectLst/>
                        <a:latin typeface="+mn-lt"/>
                        <a:ea typeface="MS PGothic"/>
                        <a:cs typeface="MS PGothic"/>
                      </a:endParaRP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(10)</a:t>
                      </a: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(9)</a:t>
                      </a: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264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1" u="none" strike="noStrike" cap="none" normalizeH="0" baseline="0" dirty="0" smtClean="0">
                          <a:ln>
                            <a:noFill/>
                          </a:ln>
                          <a:solidFill>
                            <a:srgbClr val="384D9B"/>
                          </a:solidFill>
                          <a:effectLst/>
                          <a:latin typeface="+mn-lt"/>
                        </a:rPr>
                        <a:t>Shareholders’ funds</a:t>
                      </a:r>
                      <a:endParaRPr kumimoji="0" lang="en-GB" sz="1400" b="1" i="0" u="none" strike="noStrike" cap="none" normalizeH="0" baseline="0" dirty="0" smtClean="0">
                        <a:ln>
                          <a:noFill/>
                        </a:ln>
                        <a:solidFill>
                          <a:srgbClr val="384D9B"/>
                        </a:solidFill>
                        <a:effectLst/>
                        <a:latin typeface="+mn-lt"/>
                        <a:ea typeface="MS PGothic"/>
                        <a:cs typeface="MS PGothic"/>
                      </a:endParaRP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1" i="0" u="none" strike="noStrike" cap="none" normalizeH="0" baseline="0" dirty="0" smtClean="0">
                          <a:ln>
                            <a:noFill/>
                          </a:ln>
                          <a:solidFill>
                            <a:srgbClr val="7C7C7C"/>
                          </a:solidFill>
                          <a:effectLst/>
                          <a:latin typeface="+mn-lt"/>
                          <a:ea typeface="MS PGothic"/>
                          <a:cs typeface="MS PGothic"/>
                        </a:rPr>
                        <a:t>2,550</a:t>
                      </a: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1" i="0" u="none" strike="noStrike" cap="none" normalizeH="0" baseline="0" dirty="0" smtClean="0">
                          <a:ln>
                            <a:noFill/>
                          </a:ln>
                          <a:solidFill>
                            <a:srgbClr val="7C7C7C"/>
                          </a:solidFill>
                          <a:effectLst/>
                          <a:latin typeface="+mn-lt"/>
                          <a:ea typeface="MS PGothic"/>
                          <a:cs typeface="MS PGothic"/>
                        </a:rPr>
                        <a:t>2,260</a:t>
                      </a: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264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384D9B"/>
                          </a:solidFill>
                          <a:effectLst/>
                          <a:latin typeface="+mn-lt"/>
                        </a:rPr>
                        <a:t>ROCE</a:t>
                      </a:r>
                      <a:r>
                        <a:rPr kumimoji="0" lang="en-GB" sz="1400" b="0" i="0" u="none" strike="noStrike" cap="none" normalizeH="0" baseline="30000" dirty="0" smtClean="0">
                          <a:ln>
                            <a:noFill/>
                          </a:ln>
                          <a:solidFill>
                            <a:srgbClr val="384D9B"/>
                          </a:solidFill>
                          <a:effectLst/>
                          <a:latin typeface="+mn-lt"/>
                        </a:rPr>
                        <a:t>6</a:t>
                      </a:r>
                      <a:endParaRPr kumimoji="0" lang="en-GB" sz="1400" b="0" i="0" u="none" strike="noStrike" cap="none" normalizeH="0" baseline="30000" dirty="0" smtClean="0">
                        <a:ln>
                          <a:noFill/>
                        </a:ln>
                        <a:solidFill>
                          <a:srgbClr val="384D9B"/>
                        </a:solidFill>
                        <a:effectLst/>
                        <a:latin typeface="+mn-lt"/>
                        <a:ea typeface="MS PGothic"/>
                        <a:cs typeface="MS PGothic"/>
                      </a:endParaRP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16.0%</a:t>
                      </a: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18.1%</a:t>
                      </a: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3099">
                <a:tc gridSpan="3">
                  <a:txBody>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050" b="0" i="1" u="none" strike="noStrike" cap="none" normalizeH="0" baseline="0" dirty="0" smtClean="0">
                          <a:ln>
                            <a:noFill/>
                          </a:ln>
                          <a:solidFill>
                            <a:srgbClr val="384D9B"/>
                          </a:solidFill>
                          <a:effectLst/>
                          <a:latin typeface="+mn-lt"/>
                          <a:ea typeface="MS PGothic"/>
                          <a:cs typeface="MS PGothic"/>
                        </a:rPr>
                        <a:t>Note 5: The balance sheet has been prepared using equity accounting for joint ventures, and as such does not proportionally consolidate the joint ventures assets and liabilities.</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GB" sz="1050" b="0" i="1" u="none" strike="noStrike" cap="none" normalizeH="0" baseline="0" dirty="0" smtClean="0">
                          <a:ln>
                            <a:noFill/>
                          </a:ln>
                          <a:solidFill>
                            <a:srgbClr val="384D9B"/>
                          </a:solidFill>
                          <a:effectLst/>
                          <a:latin typeface="+mn-lt"/>
                          <a:ea typeface="MS PGothic"/>
                          <a:cs typeface="MS PGothic"/>
                        </a:rPr>
                        <a:t>Note 6: Return of Capital Employed (ROCE) is Total EBITA divided by average capital employed</a:t>
                      </a: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r" defTabSz="914400" rtl="0" eaLnBrk="0" fontAlgn="base" latinLnBrk="0" hangingPunct="0">
                        <a:lnSpc>
                          <a:spcPct val="100000"/>
                        </a:lnSpc>
                        <a:spcBef>
                          <a:spcPct val="0"/>
                        </a:spcBef>
                        <a:spcAft>
                          <a:spcPts val="600"/>
                        </a:spcAft>
                        <a:buClrTx/>
                        <a:buSzTx/>
                        <a:buFontTx/>
                        <a:buNone/>
                        <a:tabLst/>
                      </a:pPr>
                      <a:endParaRPr kumimoji="0" lang="en-GB" sz="1400" b="1" i="0" u="none" strike="noStrike" cap="none" normalizeH="0" baseline="0" dirty="0" smtClean="0">
                        <a:ln>
                          <a:noFill/>
                        </a:ln>
                        <a:solidFill>
                          <a:srgbClr val="7C7C7C"/>
                        </a:solidFill>
                        <a:effectLst/>
                        <a:latin typeface="+mn-lt"/>
                        <a:ea typeface="MS PGothic"/>
                        <a:cs typeface="MS PGothic"/>
                      </a:endParaRP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r" defTabSz="914400" rtl="0" eaLnBrk="0" fontAlgn="base" latinLnBrk="0" hangingPunct="0">
                        <a:lnSpc>
                          <a:spcPct val="100000"/>
                        </a:lnSpc>
                        <a:spcBef>
                          <a:spcPct val="0"/>
                        </a:spcBef>
                        <a:spcAft>
                          <a:spcPts val="600"/>
                        </a:spcAft>
                        <a:buClrTx/>
                        <a:buSzTx/>
                        <a:buFontTx/>
                        <a:buNone/>
                        <a:tabLst/>
                      </a:pPr>
                      <a:endParaRPr kumimoji="0" lang="en-GB" sz="1400" b="1" i="0" u="none" strike="noStrike" cap="none" normalizeH="0" baseline="0" dirty="0" smtClean="0">
                        <a:ln>
                          <a:noFill/>
                        </a:ln>
                        <a:solidFill>
                          <a:srgbClr val="7C7C7C"/>
                        </a:solidFill>
                        <a:effectLst/>
                        <a:latin typeface="+mn-lt"/>
                        <a:ea typeface="MS PGothic"/>
                        <a:cs typeface="MS PGothic"/>
                      </a:endParaRP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264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384D9B"/>
                          </a:solidFill>
                          <a:effectLst/>
                          <a:latin typeface="+mn-lt"/>
                        </a:rPr>
                        <a:t>Average gross debt</a:t>
                      </a:r>
                      <a:r>
                        <a:rPr kumimoji="0" lang="en-GB" sz="1400" b="0" i="0" u="none" strike="noStrike" cap="none" normalizeH="0" baseline="30000" dirty="0" smtClean="0">
                          <a:ln>
                            <a:noFill/>
                          </a:ln>
                          <a:solidFill>
                            <a:srgbClr val="384D9B"/>
                          </a:solidFill>
                          <a:effectLst/>
                          <a:latin typeface="+mn-lt"/>
                        </a:rPr>
                        <a:t>7</a:t>
                      </a:r>
                      <a:endParaRPr kumimoji="0" lang="en-GB" sz="1400" b="0" i="0" u="none" strike="noStrike" cap="none" normalizeH="0" baseline="30000" dirty="0" smtClean="0">
                        <a:ln>
                          <a:noFill/>
                        </a:ln>
                        <a:solidFill>
                          <a:srgbClr val="384D9B"/>
                        </a:solidFill>
                        <a:effectLst/>
                        <a:latin typeface="+mn-lt"/>
                        <a:ea typeface="MS PGothic"/>
                        <a:cs typeface="MS PGothic"/>
                      </a:endParaRP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589</a:t>
                      </a: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392</a:t>
                      </a: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45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384D9B"/>
                          </a:solidFill>
                          <a:effectLst/>
                          <a:latin typeface="+mn-lt"/>
                        </a:rPr>
                        <a:t>Average net debt</a:t>
                      </a:r>
                      <a:r>
                        <a:rPr kumimoji="0" lang="en-GB" sz="1400" b="0" i="0" u="none" strike="noStrike" cap="none" normalizeH="0" baseline="30000" dirty="0" smtClean="0">
                          <a:ln>
                            <a:noFill/>
                          </a:ln>
                          <a:solidFill>
                            <a:srgbClr val="384D9B"/>
                          </a:solidFill>
                          <a:effectLst/>
                          <a:latin typeface="+mn-lt"/>
                        </a:rPr>
                        <a:t>7</a:t>
                      </a:r>
                      <a:endParaRPr kumimoji="0" lang="en-GB" sz="1400" b="0" i="0" u="none" strike="noStrike" cap="none" normalizeH="0" baseline="30000" dirty="0" smtClean="0">
                        <a:ln>
                          <a:noFill/>
                        </a:ln>
                        <a:solidFill>
                          <a:srgbClr val="384D9B"/>
                        </a:solidFill>
                        <a:effectLst/>
                        <a:latin typeface="+mn-lt"/>
                        <a:ea typeface="MS PGothic"/>
                        <a:cs typeface="MS PGothic"/>
                      </a:endParaRP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390</a:t>
                      </a: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222</a:t>
                      </a:r>
                    </a:p>
                  </a:txBody>
                  <a:tcPr marL="91433" marR="91433" marT="45713" marB="4571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264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384D9B"/>
                          </a:solidFill>
                          <a:effectLst/>
                          <a:latin typeface="+mn-lt"/>
                        </a:rPr>
                        <a:t>Closing gross debt</a:t>
                      </a:r>
                      <a:endParaRPr kumimoji="0" lang="en-GB" sz="1400" b="0" i="0" u="none" strike="noStrike" cap="none" normalizeH="0" baseline="0" dirty="0" smtClean="0">
                        <a:ln>
                          <a:noFill/>
                        </a:ln>
                        <a:solidFill>
                          <a:srgbClr val="384D9B"/>
                        </a:solidFill>
                        <a:effectLst/>
                        <a:latin typeface="+mn-lt"/>
                        <a:ea typeface="MS PGothic"/>
                        <a:cs typeface="MS PGothic"/>
                      </a:endParaRPr>
                    </a:p>
                  </a:txBody>
                  <a:tcPr marL="91433" marR="91433" marT="45713" marB="4571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637</a:t>
                      </a:r>
                    </a:p>
                  </a:txBody>
                  <a:tcPr marL="91433" marR="91433" marT="45713" marB="4571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373</a:t>
                      </a:r>
                    </a:p>
                  </a:txBody>
                  <a:tcPr marL="91433" marR="91433" marT="45713" marB="4571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264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384D9B"/>
                          </a:solidFill>
                          <a:effectLst/>
                          <a:latin typeface="+mn-lt"/>
                        </a:rPr>
                        <a:t>Closing net debt (</a:t>
                      </a:r>
                      <a:r>
                        <a:rPr kumimoji="0" lang="en-GB" sz="1400" b="0" i="0" u="none" strike="noStrike" cap="none" normalizeH="0" baseline="0" dirty="0" err="1" smtClean="0">
                          <a:ln>
                            <a:noFill/>
                          </a:ln>
                          <a:solidFill>
                            <a:srgbClr val="384D9B"/>
                          </a:solidFill>
                          <a:effectLst/>
                          <a:latin typeface="+mn-lt"/>
                        </a:rPr>
                        <a:t>incl</a:t>
                      </a:r>
                      <a:r>
                        <a:rPr kumimoji="0" lang="en-GB" sz="1400" b="0" i="0" u="none" strike="noStrike" cap="none" normalizeH="0" baseline="0" dirty="0" smtClean="0">
                          <a:ln>
                            <a:noFill/>
                          </a:ln>
                          <a:solidFill>
                            <a:srgbClr val="384D9B"/>
                          </a:solidFill>
                          <a:effectLst/>
                          <a:latin typeface="+mn-lt"/>
                        </a:rPr>
                        <a:t> JVs)</a:t>
                      </a:r>
                      <a:endParaRPr kumimoji="0" lang="en-GB" sz="1400" b="0" i="0" u="none" strike="noStrike" cap="none" normalizeH="0" baseline="0" dirty="0" smtClean="0">
                        <a:ln>
                          <a:noFill/>
                        </a:ln>
                        <a:solidFill>
                          <a:srgbClr val="384D9B"/>
                        </a:solidFill>
                        <a:effectLst/>
                        <a:latin typeface="+mn-lt"/>
                        <a:ea typeface="MS PGothic"/>
                        <a:cs typeface="MS PGothic"/>
                      </a:endParaRPr>
                    </a:p>
                  </a:txBody>
                  <a:tcPr marL="91433" marR="91433" marT="45713" marB="4571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427</a:t>
                      </a:r>
                    </a:p>
                  </a:txBody>
                  <a:tcPr marL="91433" marR="91433" marT="45713" marB="4571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218</a:t>
                      </a:r>
                    </a:p>
                  </a:txBody>
                  <a:tcPr marL="91433" marR="91433" marT="45713" marB="4571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024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384D9B"/>
                          </a:solidFill>
                          <a:effectLst/>
                          <a:latin typeface="+mn-lt"/>
                          <a:ea typeface="MS PGothic"/>
                          <a:cs typeface="MS PGothic"/>
                        </a:rPr>
                        <a:t>Net Debt:EBITDA</a:t>
                      </a:r>
                    </a:p>
                  </a:txBody>
                  <a:tcPr marL="91433" marR="91433" marT="45713" marB="4571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0.8x</a:t>
                      </a:r>
                    </a:p>
                  </a:txBody>
                  <a:tcPr marL="91433" marR="91433" marT="45713" marB="4571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sz="1400" b="0" i="0" u="none" strike="noStrike" cap="none" normalizeH="0" baseline="0" dirty="0" smtClean="0">
                          <a:ln>
                            <a:noFill/>
                          </a:ln>
                          <a:solidFill>
                            <a:srgbClr val="7C7C7C"/>
                          </a:solidFill>
                          <a:effectLst/>
                          <a:latin typeface="+mn-lt"/>
                          <a:ea typeface="MS PGothic"/>
                          <a:cs typeface="MS PGothic"/>
                        </a:rPr>
                        <a:t>0.4x</a:t>
                      </a:r>
                    </a:p>
                  </a:txBody>
                  <a:tcPr marL="91433" marR="91433" marT="45713" marB="45713"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7528">
                <a:tc gridSpan="3">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sz="1100" b="0" i="1" u="none" strike="noStrike" cap="none" normalizeH="0" baseline="0" dirty="0" smtClean="0">
                          <a:ln>
                            <a:noFill/>
                          </a:ln>
                          <a:solidFill>
                            <a:srgbClr val="384D9B"/>
                          </a:solidFill>
                          <a:effectLst/>
                          <a:latin typeface="+mn-lt"/>
                          <a:ea typeface="MS PGothic"/>
                          <a:cs typeface="MS PGothic"/>
                        </a:rPr>
                        <a:t>Note 7: Average net and average gross debt is based on the average of the net and gross debt balances respectively at the end of each month</a:t>
                      </a:r>
                    </a:p>
                  </a:txBody>
                  <a:tcPr marL="91433" marR="91433" marT="45713" marB="45713"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r" defTabSz="914400" rtl="0" eaLnBrk="0" fontAlgn="base" latinLnBrk="0" hangingPunct="0">
                        <a:lnSpc>
                          <a:spcPct val="100000"/>
                        </a:lnSpc>
                        <a:spcBef>
                          <a:spcPct val="0"/>
                        </a:spcBef>
                        <a:spcAft>
                          <a:spcPts val="600"/>
                        </a:spcAft>
                        <a:buClrTx/>
                        <a:buSzTx/>
                        <a:buFontTx/>
                        <a:buNone/>
                        <a:tabLst/>
                      </a:pPr>
                      <a:endParaRPr kumimoji="0" lang="en-GB" sz="1400" b="0" i="0" u="none" strike="noStrike" cap="none" normalizeH="0" baseline="0" dirty="0" smtClean="0">
                        <a:ln>
                          <a:noFill/>
                        </a:ln>
                        <a:solidFill>
                          <a:srgbClr val="7C7C7C"/>
                        </a:solidFill>
                        <a:effectLst/>
                        <a:latin typeface="+mn-lt"/>
                        <a:ea typeface="MS PGothic"/>
                        <a:cs typeface="MS PGothic"/>
                      </a:endParaRPr>
                    </a:p>
                  </a:txBody>
                  <a:tcPr marL="91433" marR="91433" marT="45713" marB="45713"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r" defTabSz="914400" rtl="0" eaLnBrk="0" fontAlgn="base" latinLnBrk="0" hangingPunct="0">
                        <a:lnSpc>
                          <a:spcPct val="100000"/>
                        </a:lnSpc>
                        <a:spcBef>
                          <a:spcPct val="0"/>
                        </a:spcBef>
                        <a:spcAft>
                          <a:spcPts val="600"/>
                        </a:spcAft>
                        <a:buClrTx/>
                        <a:buSzTx/>
                        <a:buFontTx/>
                        <a:buNone/>
                        <a:tabLst/>
                      </a:pPr>
                      <a:endParaRPr kumimoji="0" lang="en-GB" sz="1400" b="0" i="0" u="none" strike="noStrike" cap="none" normalizeH="0" baseline="0" dirty="0" smtClean="0">
                        <a:ln>
                          <a:noFill/>
                        </a:ln>
                        <a:solidFill>
                          <a:srgbClr val="7C7C7C"/>
                        </a:solidFill>
                        <a:effectLst/>
                        <a:latin typeface="+mn-lt"/>
                        <a:ea typeface="MS PGothic"/>
                        <a:cs typeface="MS PGothic"/>
                      </a:endParaRPr>
                    </a:p>
                  </a:txBody>
                  <a:tcPr marL="91433" marR="91433" marT="45713" marB="45713"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Rectangle 5"/>
          <p:cNvSpPr/>
          <p:nvPr/>
        </p:nvSpPr>
        <p:spPr>
          <a:xfrm>
            <a:off x="613775" y="2959824"/>
            <a:ext cx="8016658" cy="298486"/>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613775" y="4960491"/>
            <a:ext cx="8016658" cy="645461"/>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28145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a:xfrm>
            <a:off x="494894" y="3232755"/>
            <a:ext cx="7922713" cy="946138"/>
          </a:xfrm>
        </p:spPr>
        <p:txBody>
          <a:bodyPr/>
          <a:lstStyle/>
          <a:p>
            <a:r>
              <a:rPr lang="en-GB" sz="2800" dirty="0" smtClean="0">
                <a:solidFill>
                  <a:schemeClr val="tx1"/>
                </a:solidFill>
                <a:latin typeface="Calibri" panose="020F0502020204030204" pitchFamily="34" charset="0"/>
              </a:rPr>
              <a:t>2014 Final Results – Operational review </a:t>
            </a:r>
          </a:p>
          <a:p>
            <a:r>
              <a:rPr lang="en-GB" sz="2800" dirty="0" smtClean="0">
                <a:solidFill>
                  <a:schemeClr val="tx1"/>
                </a:solidFill>
                <a:latin typeface="Calibri" panose="020F0502020204030204" pitchFamily="34" charset="0"/>
              </a:rPr>
              <a:t>Bob Keiller - CEO</a:t>
            </a:r>
            <a:endParaRPr lang="en-GB"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27718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262" y="389787"/>
            <a:ext cx="7772400" cy="592138"/>
          </a:xfrm>
        </p:spPr>
        <p:txBody>
          <a:bodyPr rtlCol="0">
            <a:normAutofit/>
          </a:bodyPr>
          <a:lstStyle/>
          <a:p>
            <a:pPr eaLnBrk="1" fontAlgn="auto" hangingPunct="1">
              <a:spcAft>
                <a:spcPts val="0"/>
              </a:spcAft>
              <a:defRPr/>
            </a:pPr>
            <a:r>
              <a:rPr lang="en-GB" sz="3200" dirty="0" smtClean="0"/>
              <a:t>Wood Group PSN – Production Services</a:t>
            </a:r>
            <a:endParaRPr lang="en-GB" sz="3200" dirty="0"/>
          </a:p>
        </p:txBody>
      </p:sp>
      <p:sp>
        <p:nvSpPr>
          <p:cNvPr id="39979" name="Text Placeholder 6"/>
          <p:cNvSpPr>
            <a:spLocks noGrp="1"/>
          </p:cNvSpPr>
          <p:nvPr>
            <p:ph type="body" sz="quarter" idx="12"/>
          </p:nvPr>
        </p:nvSpPr>
        <p:spPr>
          <a:xfrm>
            <a:off x="313486" y="6255867"/>
            <a:ext cx="7959166" cy="335129"/>
          </a:xfrm>
        </p:spPr>
        <p:txBody>
          <a:bodyPr/>
          <a:lstStyle/>
          <a:p>
            <a:pPr algn="ctr"/>
            <a:r>
              <a:rPr lang="en-GB" dirty="0" smtClean="0"/>
              <a:t>Strong growth in FY 2014 led by US shale activity</a:t>
            </a:r>
            <a:endParaRPr lang="en-GB" dirty="0"/>
          </a:p>
          <a:p>
            <a:pPr algn="ctr"/>
            <a:endParaRPr lang="en-GB" sz="1800" dirty="0" smtClean="0"/>
          </a:p>
        </p:txBody>
      </p:sp>
      <p:sp>
        <p:nvSpPr>
          <p:cNvPr id="3" name="Rectangle 2"/>
          <p:cNvSpPr/>
          <p:nvPr/>
        </p:nvSpPr>
        <p:spPr>
          <a:xfrm>
            <a:off x="4036197" y="1314416"/>
            <a:ext cx="5107804" cy="4031873"/>
          </a:xfrm>
          <a:prstGeom prst="rect">
            <a:avLst/>
          </a:prstGeom>
        </p:spPr>
        <p:txBody>
          <a:bodyPr wrap="square">
            <a:spAutoFit/>
          </a:bodyPr>
          <a:lstStyle/>
          <a:p>
            <a:r>
              <a:rPr lang="en-US" sz="1600" dirty="0" smtClean="0">
                <a:solidFill>
                  <a:srgbClr val="7C7C7C"/>
                </a:solidFill>
                <a:latin typeface="+mn-lt"/>
              </a:rPr>
              <a:t>Americas </a:t>
            </a:r>
          </a:p>
          <a:p>
            <a:pPr marL="285750" indent="-285750">
              <a:buFont typeface="Arial" panose="020B0604020202020204" pitchFamily="34" charset="0"/>
              <a:buChar char="•"/>
            </a:pPr>
            <a:r>
              <a:rPr lang="en-US" sz="1600" dirty="0">
                <a:solidFill>
                  <a:srgbClr val="7C7C7C"/>
                </a:solidFill>
                <a:latin typeface="+mn-lt"/>
              </a:rPr>
              <a:t>G</a:t>
            </a:r>
            <a:r>
              <a:rPr lang="en-US" sz="1600" dirty="0" smtClean="0">
                <a:solidFill>
                  <a:srgbClr val="7C7C7C"/>
                </a:solidFill>
                <a:latin typeface="+mn-lt"/>
              </a:rPr>
              <a:t>rowth led </a:t>
            </a:r>
            <a:r>
              <a:rPr lang="en-US" sz="1600" dirty="0">
                <a:solidFill>
                  <a:srgbClr val="7C7C7C"/>
                </a:solidFill>
                <a:latin typeface="+mn-lt"/>
              </a:rPr>
              <a:t>by </a:t>
            </a:r>
            <a:r>
              <a:rPr lang="en-US" sz="1600" dirty="0" smtClean="0">
                <a:solidFill>
                  <a:srgbClr val="7C7C7C"/>
                </a:solidFill>
                <a:latin typeface="+mn-lt"/>
              </a:rPr>
              <a:t>US shale including Elkhorn</a:t>
            </a:r>
          </a:p>
          <a:p>
            <a:pPr marL="285750" indent="-285750">
              <a:buFont typeface="Arial" panose="020B0604020202020204" pitchFamily="34" charset="0"/>
              <a:buChar char="•"/>
            </a:pPr>
            <a:r>
              <a:rPr lang="en-US" sz="1600" dirty="0">
                <a:solidFill>
                  <a:srgbClr val="7C7C7C"/>
                </a:solidFill>
                <a:latin typeface="+mn-lt"/>
              </a:rPr>
              <a:t>Largest contributing region to EBITA</a:t>
            </a:r>
          </a:p>
          <a:p>
            <a:endParaRPr lang="en-US" sz="1600" i="1" dirty="0">
              <a:solidFill>
                <a:srgbClr val="7C7C7C"/>
              </a:solidFill>
              <a:latin typeface="+mn-lt"/>
            </a:endParaRPr>
          </a:p>
          <a:p>
            <a:r>
              <a:rPr lang="en-US" sz="1600" dirty="0" smtClean="0">
                <a:solidFill>
                  <a:srgbClr val="7C7C7C"/>
                </a:solidFill>
                <a:latin typeface="+mn-lt"/>
              </a:rPr>
              <a:t>North Sea</a:t>
            </a:r>
            <a:endParaRPr lang="en-GB" sz="1600" dirty="0">
              <a:solidFill>
                <a:srgbClr val="7C7C7C"/>
              </a:solidFill>
              <a:latin typeface="+mn-lt"/>
            </a:endParaRPr>
          </a:p>
          <a:p>
            <a:pPr marL="285750" indent="-285750">
              <a:buFont typeface="Arial" panose="020B0604020202020204" pitchFamily="34" charset="0"/>
              <a:buChar char="•"/>
            </a:pPr>
            <a:r>
              <a:rPr lang="en-US" sz="1600" dirty="0" smtClean="0">
                <a:solidFill>
                  <a:srgbClr val="7C7C7C"/>
                </a:solidFill>
                <a:latin typeface="+mn-lt"/>
              </a:rPr>
              <a:t>Robust performance; benefitting from </a:t>
            </a:r>
            <a:r>
              <a:rPr lang="en-US" sz="1600" dirty="0" err="1" smtClean="0">
                <a:solidFill>
                  <a:srgbClr val="7C7C7C"/>
                </a:solidFill>
                <a:latin typeface="+mn-lt"/>
              </a:rPr>
              <a:t>Pyeroy</a:t>
            </a:r>
            <a:endParaRPr lang="en-US" sz="1600" dirty="0" smtClean="0">
              <a:solidFill>
                <a:srgbClr val="7C7C7C"/>
              </a:solidFill>
              <a:latin typeface="+mn-lt"/>
            </a:endParaRPr>
          </a:p>
          <a:p>
            <a:pPr marL="285750" indent="-285750">
              <a:buFont typeface="Arial" panose="020B0604020202020204" pitchFamily="34" charset="0"/>
              <a:buChar char="•"/>
            </a:pPr>
            <a:r>
              <a:rPr lang="en-US" sz="1600" dirty="0" smtClean="0">
                <a:solidFill>
                  <a:srgbClr val="7C7C7C"/>
                </a:solidFill>
                <a:latin typeface="+mn-lt"/>
              </a:rPr>
              <a:t>Contract renewals and new wins maintain position</a:t>
            </a:r>
          </a:p>
          <a:p>
            <a:pPr marL="285750" indent="-285750">
              <a:buFont typeface="Arial" panose="020B0604020202020204" pitchFamily="34" charset="0"/>
              <a:buChar char="•"/>
            </a:pPr>
            <a:r>
              <a:rPr lang="en-US" sz="1600" dirty="0" smtClean="0">
                <a:solidFill>
                  <a:srgbClr val="7C7C7C"/>
                </a:solidFill>
                <a:latin typeface="+mn-lt"/>
              </a:rPr>
              <a:t>Client focus on efficiency and cost </a:t>
            </a:r>
          </a:p>
          <a:p>
            <a:r>
              <a:rPr lang="en-US" sz="1600" i="1" dirty="0" smtClean="0">
                <a:solidFill>
                  <a:srgbClr val="7C7C7C"/>
                </a:solidFill>
                <a:latin typeface="+mn-lt"/>
              </a:rPr>
              <a:t> </a:t>
            </a:r>
            <a:endParaRPr lang="en-GB" sz="1600" i="1" dirty="0" smtClean="0">
              <a:solidFill>
                <a:srgbClr val="7C7C7C"/>
              </a:solidFill>
              <a:latin typeface="+mn-lt"/>
            </a:endParaRPr>
          </a:p>
          <a:p>
            <a:r>
              <a:rPr lang="en-US" sz="1600" dirty="0" smtClean="0">
                <a:solidFill>
                  <a:srgbClr val="7C7C7C"/>
                </a:solidFill>
                <a:latin typeface="+mn-lt"/>
              </a:rPr>
              <a:t>International </a:t>
            </a:r>
          </a:p>
          <a:p>
            <a:pPr marL="285750" indent="-285750">
              <a:buFont typeface="Arial" panose="020B0604020202020204" pitchFamily="34" charset="0"/>
              <a:buChar char="•"/>
            </a:pPr>
            <a:r>
              <a:rPr lang="en-US" sz="1600" dirty="0" smtClean="0">
                <a:solidFill>
                  <a:srgbClr val="7C7C7C"/>
                </a:solidFill>
                <a:latin typeface="+mn-lt"/>
              </a:rPr>
              <a:t>Work commenced with Exxon in PNG</a:t>
            </a:r>
          </a:p>
          <a:p>
            <a:pPr marL="285750" indent="-285750">
              <a:buFont typeface="Arial" panose="020B0604020202020204" pitchFamily="34" charset="0"/>
              <a:buChar char="•"/>
            </a:pPr>
            <a:r>
              <a:rPr lang="en-US" sz="1600" dirty="0" smtClean="0">
                <a:solidFill>
                  <a:srgbClr val="7C7C7C"/>
                </a:solidFill>
                <a:latin typeface="+mn-lt"/>
              </a:rPr>
              <a:t>New contract award in Malaysia</a:t>
            </a:r>
          </a:p>
          <a:p>
            <a:pPr marL="285750" indent="-285750">
              <a:buFont typeface="Arial" panose="020B0604020202020204" pitchFamily="34" charset="0"/>
              <a:buChar char="•"/>
            </a:pPr>
            <a:r>
              <a:rPr lang="en-US" sz="1600" dirty="0" smtClean="0">
                <a:solidFill>
                  <a:srgbClr val="7C7C7C"/>
                </a:solidFill>
                <a:latin typeface="+mn-lt"/>
              </a:rPr>
              <a:t>Oman broadly breakeven; exiting by July 2015</a:t>
            </a:r>
          </a:p>
          <a:p>
            <a:pPr marL="285750" indent="-285750">
              <a:buFont typeface="Arial" panose="020B0604020202020204" pitchFamily="34" charset="0"/>
              <a:buChar char="•"/>
            </a:pPr>
            <a:endParaRPr lang="en-US" sz="1600" dirty="0">
              <a:solidFill>
                <a:srgbClr val="7C7C7C"/>
              </a:solidFill>
              <a:latin typeface="+mn-lt"/>
            </a:endParaRPr>
          </a:p>
          <a:p>
            <a:endParaRPr lang="en-US" sz="1600" dirty="0">
              <a:solidFill>
                <a:srgbClr val="7C7C7C"/>
              </a:solidFill>
              <a:latin typeface="+mn-lt"/>
            </a:endParaRPr>
          </a:p>
          <a:p>
            <a:pPr marL="285750" indent="-285750">
              <a:buFont typeface="Arial" panose="020B0604020202020204" pitchFamily="34" charset="0"/>
              <a:buChar char="•"/>
            </a:pPr>
            <a:endParaRPr lang="en-US" sz="1600" dirty="0" smtClean="0">
              <a:solidFill>
                <a:srgbClr val="7C7C7C"/>
              </a:solidFill>
              <a:latin typeface="+mn-lt"/>
            </a:endParaRPr>
          </a:p>
        </p:txBody>
      </p:sp>
      <p:graphicFrame>
        <p:nvGraphicFramePr>
          <p:cNvPr id="8" name="Table Placeholder 8"/>
          <p:cNvGraphicFramePr>
            <a:graphicFrameLocks/>
          </p:cNvGraphicFramePr>
          <p:nvPr>
            <p:extLst>
              <p:ext uri="{D42A27DB-BD31-4B8C-83A1-F6EECF244321}">
                <p14:modId xmlns:p14="http://schemas.microsoft.com/office/powerpoint/2010/main" val="1505423529"/>
              </p:ext>
            </p:extLst>
          </p:nvPr>
        </p:nvGraphicFramePr>
        <p:xfrm>
          <a:off x="313486" y="1239259"/>
          <a:ext cx="3682317" cy="2135628"/>
        </p:xfrm>
        <a:graphic>
          <a:graphicData uri="http://schemas.openxmlformats.org/drawingml/2006/table">
            <a:tbl>
              <a:tblPr firstRow="1">
                <a:solidFill>
                  <a:schemeClr val="bg1"/>
                </a:solidFill>
                <a:tableStyleId>{5C22544A-7EE6-4342-B048-85BDC9FD1C3A}</a:tableStyleId>
              </a:tblPr>
              <a:tblGrid>
                <a:gridCol w="1051851"/>
                <a:gridCol w="851770"/>
                <a:gridCol w="901874"/>
                <a:gridCol w="876822"/>
              </a:tblGrid>
              <a:tr h="508148">
                <a:tc>
                  <a:txBody>
                    <a:bodyPr/>
                    <a:lstStyle/>
                    <a:p>
                      <a:endParaRPr lang="en-GB" sz="1400" dirty="0"/>
                    </a:p>
                  </a:txBody>
                  <a:tcPr anchor="b">
                    <a:lnL w="12700" cmpd="sng">
                      <a:noFill/>
                    </a:lnL>
                    <a:lnR w="12700" cap="flat" cmpd="sng" algn="ctr">
                      <a:noFill/>
                      <a:prstDash val="solid"/>
                      <a:round/>
                      <a:headEnd type="none" w="med" len="med"/>
                      <a:tailEnd type="none" w="med" len="med"/>
                    </a:lnR>
                    <a:lnT w="12700" cmpd="sng">
                      <a:noFill/>
                    </a:lnT>
                    <a:lnB w="6350" cap="flat" cmpd="sng" algn="ctr">
                      <a:solidFill>
                        <a:srgbClr val="7C7C7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 1H 2014</a:t>
                      </a:r>
                      <a:r>
                        <a:rPr lang="en-GB" sz="1400" baseline="0" dirty="0" smtClean="0"/>
                        <a:t> </a:t>
                      </a:r>
                      <a:r>
                        <a:rPr lang="en-GB" sz="1400" dirty="0" smtClean="0"/>
                        <a:t>$m</a:t>
                      </a:r>
                      <a:endParaRPr lang="en-GB" sz="1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1H 2013</a:t>
                      </a:r>
                      <a:r>
                        <a:rPr lang="en-GB" sz="1400" baseline="0" dirty="0" smtClean="0"/>
                        <a:t> </a:t>
                      </a: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Change %</a:t>
                      </a:r>
                      <a:endParaRPr lang="en-GB" sz="1400" dirty="0"/>
                    </a:p>
                  </a:txBody>
                  <a:tcPr anchor="ct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r>
              <a:tr h="328167">
                <a:tc>
                  <a:txBody>
                    <a:bodyPr/>
                    <a:lstStyle/>
                    <a:p>
                      <a:pPr algn="l"/>
                      <a:r>
                        <a:rPr lang="en-GB" sz="1400" dirty="0" smtClean="0">
                          <a:solidFill>
                            <a:srgbClr val="3157A7"/>
                          </a:solidFill>
                        </a:rPr>
                        <a:t>Revenue</a:t>
                      </a:r>
                      <a:endParaRPr lang="en-GB" sz="1400" dirty="0">
                        <a:solidFill>
                          <a:srgbClr val="3157A7"/>
                        </a:solidFill>
                      </a:endParaRPr>
                    </a:p>
                  </a:txBody>
                  <a:tcPr>
                    <a:lnL w="12700" cmpd="sng">
                      <a:noFill/>
                    </a:lnL>
                    <a:lnR w="12700" cmpd="sng">
                      <a:noFill/>
                    </a:lnR>
                    <a:lnT w="6350" cap="flat" cmpd="sng" algn="ctr">
                      <a:solidFill>
                        <a:srgbClr val="7C7C7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2,341</a:t>
                      </a:r>
                      <a:endParaRPr lang="en-GB" sz="1400" b="1" dirty="0">
                        <a:solidFill>
                          <a:srgbClr val="7C7C7C"/>
                        </a:solidFill>
                      </a:endParaRPr>
                    </a:p>
                  </a:txBody>
                  <a:tcPr>
                    <a:lnL w="12700" cmpd="sng">
                      <a:noFill/>
                    </a:lnL>
                    <a:lnR w="381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1,914</a:t>
                      </a:r>
                      <a:endParaRPr lang="en-GB" sz="1400" dirty="0">
                        <a:solidFill>
                          <a:srgbClr val="7C7C7C"/>
                        </a:solidFill>
                      </a:endParaRPr>
                    </a:p>
                  </a:txBody>
                  <a:tcPr>
                    <a:lnL w="381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22%</a:t>
                      </a:r>
                      <a:endParaRPr lang="en-GB" sz="1400" dirty="0">
                        <a:solidFill>
                          <a:srgbClr val="7C7C7C"/>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28167">
                <a:tc>
                  <a:txBody>
                    <a:bodyPr/>
                    <a:lstStyle/>
                    <a:p>
                      <a:r>
                        <a:rPr lang="en-GB" sz="1400" dirty="0" smtClean="0">
                          <a:solidFill>
                            <a:srgbClr val="3157A7"/>
                          </a:solidFill>
                        </a:rPr>
                        <a:t>EBITA</a:t>
                      </a:r>
                      <a:endParaRPr lang="en-GB" sz="1400"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163</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111</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47%</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911">
                <a:tc>
                  <a:txBody>
                    <a:bodyPr/>
                    <a:lstStyle/>
                    <a:p>
                      <a:r>
                        <a:rPr lang="en-GB" sz="1400" dirty="0" smtClean="0">
                          <a:solidFill>
                            <a:srgbClr val="3157A7"/>
                          </a:solidFill>
                        </a:rPr>
                        <a:t>Margin</a:t>
                      </a:r>
                      <a:endParaRPr lang="en-GB" sz="1400"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7.0%</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5.8%</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1.2pts</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167">
                <a:tc>
                  <a:txBody>
                    <a:bodyPr/>
                    <a:lstStyle/>
                    <a:p>
                      <a:r>
                        <a:rPr lang="en-GB" sz="1400" dirty="0" smtClean="0">
                          <a:solidFill>
                            <a:srgbClr val="3157A7"/>
                          </a:solidFill>
                        </a:rPr>
                        <a:t>Headcount</a:t>
                      </a:r>
                      <a:r>
                        <a:rPr lang="en-GB" sz="1400" baseline="30000" dirty="0" smtClean="0">
                          <a:solidFill>
                            <a:srgbClr val="3157A7"/>
                          </a:solidFill>
                        </a:rPr>
                        <a:t>8</a:t>
                      </a:r>
                      <a:endParaRPr lang="en-GB" sz="1400" baseline="30000" dirty="0">
                        <a:solidFill>
                          <a:srgbClr val="3157A7"/>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30,000</a:t>
                      </a:r>
                      <a:endParaRPr lang="en-GB" sz="1400" b="1" dirty="0">
                        <a:solidFill>
                          <a:srgbClr val="7C7C7C"/>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26,300</a:t>
                      </a:r>
                      <a:endParaRPr lang="en-GB" sz="1400" dirty="0">
                        <a:solidFill>
                          <a:srgbClr val="7C7C7C"/>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14%</a:t>
                      </a:r>
                      <a:endParaRPr lang="en-GB" sz="1400" dirty="0">
                        <a:solidFill>
                          <a:srgbClr val="7C7C7C"/>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28167">
                <a:tc>
                  <a:txBody>
                    <a:bodyPr/>
                    <a:lstStyle/>
                    <a:p>
                      <a:endParaRPr lang="en-GB" sz="1000" dirty="0">
                        <a:solidFill>
                          <a:srgbClr val="3157A7"/>
                        </a:solidFill>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463" y="3207242"/>
            <a:ext cx="3382028" cy="261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197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791" y="408375"/>
            <a:ext cx="8181271" cy="592455"/>
          </a:xfrm>
        </p:spPr>
        <p:txBody>
          <a:bodyPr/>
          <a:lstStyle/>
          <a:p>
            <a:r>
              <a:rPr lang="en-GB" sz="2800" dirty="0" smtClean="0"/>
              <a:t>Production Services – US </a:t>
            </a:r>
            <a:r>
              <a:rPr lang="en-GB" sz="2800" dirty="0"/>
              <a:t>s</a:t>
            </a:r>
            <a:r>
              <a:rPr lang="en-GB" sz="2800" dirty="0" smtClean="0"/>
              <a:t>hale market</a:t>
            </a:r>
            <a:endParaRPr lang="en-GB" sz="2800" dirty="0"/>
          </a:p>
        </p:txBody>
      </p:sp>
      <p:sp>
        <p:nvSpPr>
          <p:cNvPr id="3" name="Text Placeholder 2"/>
          <p:cNvSpPr>
            <a:spLocks noGrp="1"/>
          </p:cNvSpPr>
          <p:nvPr>
            <p:ph type="body" sz="quarter" idx="10"/>
          </p:nvPr>
        </p:nvSpPr>
        <p:spPr>
          <a:xfrm>
            <a:off x="5298510" y="1475969"/>
            <a:ext cx="3845490" cy="4236085"/>
          </a:xfrm>
        </p:spPr>
        <p:txBody>
          <a:bodyPr/>
          <a:lstStyle/>
          <a:p>
            <a:pPr marL="285750" indent="-285750">
              <a:buFont typeface="Arial" panose="020B0604020202020204" pitchFamily="34" charset="0"/>
              <a:buChar char="•"/>
            </a:pPr>
            <a:r>
              <a:rPr lang="en-GB" sz="1600" dirty="0" smtClean="0">
                <a:solidFill>
                  <a:srgbClr val="7C7C7C"/>
                </a:solidFill>
              </a:rPr>
              <a:t>Current annual revenue of c$1bn</a:t>
            </a:r>
          </a:p>
          <a:p>
            <a:pPr marL="285750" indent="-285750">
              <a:buFont typeface="Arial" panose="020B0604020202020204" pitchFamily="34" charset="0"/>
              <a:buChar char="•"/>
            </a:pPr>
            <a:r>
              <a:rPr lang="en-GB" sz="1600" dirty="0" smtClean="0">
                <a:solidFill>
                  <a:srgbClr val="7C7C7C"/>
                </a:solidFill>
              </a:rPr>
              <a:t>&gt;5000 personnel</a:t>
            </a:r>
          </a:p>
          <a:p>
            <a:pPr marL="285750" indent="-285750">
              <a:buFont typeface="Arial" panose="020B0604020202020204" pitchFamily="34" charset="0"/>
              <a:buChar char="•"/>
            </a:pPr>
            <a:r>
              <a:rPr lang="en-GB" sz="1600" dirty="0" smtClean="0">
                <a:solidFill>
                  <a:srgbClr val="7C7C7C"/>
                </a:solidFill>
              </a:rPr>
              <a:t>Delivering higher margins than in other PSN markets </a:t>
            </a:r>
          </a:p>
          <a:p>
            <a:pPr marL="285750" indent="-285750">
              <a:buFont typeface="Arial" panose="020B0604020202020204" pitchFamily="34" charset="0"/>
              <a:buChar char="•"/>
            </a:pPr>
            <a:r>
              <a:rPr lang="en-GB" sz="1600" dirty="0" smtClean="0">
                <a:solidFill>
                  <a:srgbClr val="7C7C7C"/>
                </a:solidFill>
              </a:rPr>
              <a:t>Services including site preparation, fabrication, installation, commissioning and construction </a:t>
            </a:r>
          </a:p>
          <a:p>
            <a:pPr marL="285750" indent="-285750">
              <a:buFont typeface="Arial" panose="020B0604020202020204" pitchFamily="34" charset="0"/>
              <a:buChar char="•"/>
            </a:pPr>
            <a:r>
              <a:rPr lang="en-US" sz="1600" dirty="0" smtClean="0">
                <a:solidFill>
                  <a:srgbClr val="7C7C7C"/>
                </a:solidFill>
              </a:rPr>
              <a:t>Further acquisition </a:t>
            </a:r>
            <a:r>
              <a:rPr lang="en-US" sz="1600" dirty="0">
                <a:solidFill>
                  <a:srgbClr val="7C7C7C"/>
                </a:solidFill>
              </a:rPr>
              <a:t>and </a:t>
            </a:r>
            <a:r>
              <a:rPr lang="en-US" sz="1600" dirty="0" smtClean="0">
                <a:solidFill>
                  <a:srgbClr val="7C7C7C"/>
                </a:solidFill>
              </a:rPr>
              <a:t>capex </a:t>
            </a:r>
            <a:r>
              <a:rPr lang="en-US" sz="1600" dirty="0">
                <a:solidFill>
                  <a:srgbClr val="7C7C7C"/>
                </a:solidFill>
              </a:rPr>
              <a:t>spend in </a:t>
            </a:r>
            <a:r>
              <a:rPr lang="en-US" sz="1600" dirty="0" err="1" smtClean="0">
                <a:solidFill>
                  <a:srgbClr val="7C7C7C"/>
                </a:solidFill>
              </a:rPr>
              <a:t>Bakken</a:t>
            </a:r>
            <a:r>
              <a:rPr lang="en-US" sz="1600" dirty="0">
                <a:solidFill>
                  <a:srgbClr val="7C7C7C"/>
                </a:solidFill>
              </a:rPr>
              <a:t> </a:t>
            </a:r>
            <a:r>
              <a:rPr lang="en-US" sz="1600" dirty="0" smtClean="0">
                <a:solidFill>
                  <a:srgbClr val="7C7C7C"/>
                </a:solidFill>
              </a:rPr>
              <a:t>and </a:t>
            </a:r>
            <a:r>
              <a:rPr lang="en-US" sz="1600" dirty="0">
                <a:solidFill>
                  <a:srgbClr val="7C7C7C"/>
                </a:solidFill>
              </a:rPr>
              <a:t>Eagle </a:t>
            </a:r>
            <a:r>
              <a:rPr lang="en-US" sz="1600" dirty="0" smtClean="0">
                <a:solidFill>
                  <a:srgbClr val="7C7C7C"/>
                </a:solidFill>
              </a:rPr>
              <a:t>Ford in H1</a:t>
            </a:r>
          </a:p>
          <a:p>
            <a:pPr marL="0" indent="0">
              <a:buNone/>
            </a:pPr>
            <a:endParaRPr lang="en-GB" dirty="0"/>
          </a:p>
        </p:txBody>
      </p:sp>
      <p:sp>
        <p:nvSpPr>
          <p:cNvPr id="4" name="Text Placeholder 3"/>
          <p:cNvSpPr>
            <a:spLocks noGrp="1"/>
          </p:cNvSpPr>
          <p:nvPr>
            <p:ph type="body" sz="quarter" idx="12"/>
          </p:nvPr>
        </p:nvSpPr>
        <p:spPr>
          <a:xfrm>
            <a:off x="900098" y="6162806"/>
            <a:ext cx="7204241" cy="409512"/>
          </a:xfrm>
        </p:spPr>
        <p:txBody>
          <a:bodyPr/>
          <a:lstStyle/>
          <a:p>
            <a:pPr algn="ctr"/>
            <a:r>
              <a:rPr lang="en-GB" dirty="0" smtClean="0"/>
              <a:t>Significant long term opportunity in US shale</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158634669"/>
              </p:ext>
            </p:extLst>
          </p:nvPr>
        </p:nvGraphicFramePr>
        <p:xfrm>
          <a:off x="137786" y="1678488"/>
          <a:ext cx="5298510" cy="403956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28022" y="1302800"/>
            <a:ext cx="3016147" cy="369332"/>
          </a:xfrm>
          <a:prstGeom prst="rect">
            <a:avLst/>
          </a:prstGeom>
        </p:spPr>
        <p:txBody>
          <a:bodyPr wrap="none">
            <a:spAutoFit/>
          </a:bodyPr>
          <a:lstStyle/>
          <a:p>
            <a:pPr algn="r"/>
            <a:r>
              <a:rPr lang="en-US" dirty="0" smtClean="0">
                <a:solidFill>
                  <a:prstClr val="black"/>
                </a:solidFill>
                <a:latin typeface="+mj-lt"/>
              </a:rPr>
              <a:t>US Shale expenditures to 2022</a:t>
            </a:r>
            <a:endParaRPr lang="en-US" dirty="0">
              <a:solidFill>
                <a:prstClr val="black"/>
              </a:solidFill>
              <a:latin typeface="+mj-lt"/>
            </a:endParaRPr>
          </a:p>
        </p:txBody>
      </p:sp>
      <p:sp>
        <p:nvSpPr>
          <p:cNvPr id="5" name="TextBox 4"/>
          <p:cNvSpPr txBox="1"/>
          <p:nvPr/>
        </p:nvSpPr>
        <p:spPr>
          <a:xfrm>
            <a:off x="3211559" y="5736921"/>
            <a:ext cx="2005677" cy="507831"/>
          </a:xfrm>
          <a:prstGeom prst="rect">
            <a:avLst/>
          </a:prstGeom>
          <a:noFill/>
        </p:spPr>
        <p:txBody>
          <a:bodyPr wrap="none" rtlCol="0">
            <a:spAutoFit/>
          </a:bodyPr>
          <a:lstStyle/>
          <a:p>
            <a:r>
              <a:rPr lang="en-US" sz="900" dirty="0">
                <a:solidFill>
                  <a:prstClr val="black"/>
                </a:solidFill>
              </a:rPr>
              <a:t>Source: </a:t>
            </a:r>
            <a:r>
              <a:rPr lang="en-US" sz="900" dirty="0" err="1">
                <a:solidFill>
                  <a:prstClr val="black"/>
                </a:solidFill>
              </a:rPr>
              <a:t>Rystad</a:t>
            </a:r>
            <a:r>
              <a:rPr lang="en-US" sz="900" dirty="0">
                <a:solidFill>
                  <a:prstClr val="black"/>
                </a:solidFill>
              </a:rPr>
              <a:t> </a:t>
            </a:r>
            <a:r>
              <a:rPr lang="en-US" sz="900" dirty="0" err="1">
                <a:solidFill>
                  <a:prstClr val="black"/>
                </a:solidFill>
              </a:rPr>
              <a:t>DCube</a:t>
            </a:r>
            <a:r>
              <a:rPr lang="en-US" sz="900" dirty="0">
                <a:solidFill>
                  <a:prstClr val="black"/>
                </a:solidFill>
              </a:rPr>
              <a:t> March 2014</a:t>
            </a:r>
          </a:p>
          <a:p>
            <a:endParaRPr lang="en-GB" dirty="0"/>
          </a:p>
        </p:txBody>
      </p:sp>
    </p:spTree>
    <p:extLst>
      <p:ext uri="{BB962C8B-B14F-4D97-AF65-F5344CB8AC3E}">
        <p14:creationId xmlns:p14="http://schemas.microsoft.com/office/powerpoint/2010/main" val="1396446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3319" y="284257"/>
            <a:ext cx="7772400" cy="592138"/>
          </a:xfrm>
        </p:spPr>
        <p:txBody>
          <a:bodyPr rtlCol="0">
            <a:normAutofit/>
          </a:bodyPr>
          <a:lstStyle/>
          <a:p>
            <a:pPr eaLnBrk="1" fontAlgn="auto" hangingPunct="1">
              <a:spcAft>
                <a:spcPts val="0"/>
              </a:spcAft>
              <a:defRPr/>
            </a:pPr>
            <a:r>
              <a:rPr lang="en-GB" sz="3200" dirty="0" smtClean="0"/>
              <a:t>Wood Group PSN – Turbine Activities</a:t>
            </a:r>
            <a:endParaRPr lang="en-GB" sz="3200" dirty="0"/>
          </a:p>
        </p:txBody>
      </p:sp>
      <p:sp>
        <p:nvSpPr>
          <p:cNvPr id="8" name="Text Placeholder 7"/>
          <p:cNvSpPr>
            <a:spLocks noGrp="1"/>
          </p:cNvSpPr>
          <p:nvPr>
            <p:ph type="body" sz="quarter" idx="12"/>
          </p:nvPr>
        </p:nvSpPr>
        <p:spPr>
          <a:xfrm>
            <a:off x="970444" y="6203836"/>
            <a:ext cx="6703200" cy="401789"/>
          </a:xfrm>
        </p:spPr>
        <p:txBody>
          <a:bodyPr/>
          <a:lstStyle/>
          <a:p>
            <a:r>
              <a:rPr lang="en-GB" dirty="0" smtClean="0"/>
              <a:t>Significant improvement in H2 but lower EBITA overall in FY2014</a:t>
            </a:r>
          </a:p>
        </p:txBody>
      </p:sp>
      <p:sp>
        <p:nvSpPr>
          <p:cNvPr id="10" name="Rectangle 9"/>
          <p:cNvSpPr/>
          <p:nvPr/>
        </p:nvSpPr>
        <p:spPr>
          <a:xfrm>
            <a:off x="4459265" y="1262981"/>
            <a:ext cx="4546947" cy="4278094"/>
          </a:xfrm>
          <a:prstGeom prst="rect">
            <a:avLst/>
          </a:prstGeom>
        </p:spPr>
        <p:txBody>
          <a:bodyPr wrap="square">
            <a:spAutoFit/>
          </a:bodyPr>
          <a:lstStyle/>
          <a:p>
            <a:r>
              <a:rPr lang="en-US" sz="1600" dirty="0" smtClean="0">
                <a:solidFill>
                  <a:srgbClr val="7C7C7C"/>
                </a:solidFill>
                <a:latin typeface="+mn-lt"/>
              </a:rPr>
              <a:t>Turbine JVs</a:t>
            </a:r>
          </a:p>
          <a:p>
            <a:pPr marL="285750" indent="-285750">
              <a:buFont typeface="Arial" panose="020B0604020202020204" pitchFamily="34" charset="0"/>
              <a:buChar char="•"/>
            </a:pPr>
            <a:r>
              <a:rPr lang="en-US" sz="1600" dirty="0" smtClean="0">
                <a:solidFill>
                  <a:srgbClr val="7C7C7C"/>
                </a:solidFill>
                <a:latin typeface="+mn-lt"/>
              </a:rPr>
              <a:t>Comprises EthosEnergy, Rolls Wood Group and TransCanada Turbines</a:t>
            </a:r>
          </a:p>
          <a:p>
            <a:pPr marL="285750" indent="-285750">
              <a:buFont typeface="Arial" panose="020B0604020202020204" pitchFamily="34" charset="0"/>
              <a:buChar char="•"/>
            </a:pPr>
            <a:r>
              <a:rPr lang="en-US" sz="1600" dirty="0" smtClean="0">
                <a:solidFill>
                  <a:srgbClr val="7C7C7C"/>
                </a:solidFill>
                <a:latin typeface="+mn-lt"/>
              </a:rPr>
              <a:t>Performance reflects low EPC activity and deferrals</a:t>
            </a:r>
          </a:p>
          <a:p>
            <a:pPr marL="285750" indent="-285750">
              <a:buFont typeface="Arial" panose="020B0604020202020204" pitchFamily="34" charset="0"/>
              <a:buChar char="•"/>
            </a:pPr>
            <a:r>
              <a:rPr lang="en-US" sz="1600" dirty="0" smtClean="0">
                <a:solidFill>
                  <a:srgbClr val="7C7C7C"/>
                </a:solidFill>
                <a:latin typeface="+mn-lt"/>
              </a:rPr>
              <a:t>EthosEnergy completed in May – challenging outlook for 2014; taking actions to reduce costs</a:t>
            </a:r>
          </a:p>
          <a:p>
            <a:endParaRPr lang="en-GB" sz="1600" dirty="0" smtClean="0">
              <a:solidFill>
                <a:srgbClr val="7C7C7C"/>
              </a:solidFill>
              <a:latin typeface="+mn-lt"/>
            </a:endParaRPr>
          </a:p>
          <a:p>
            <a:r>
              <a:rPr lang="en-GB" sz="1600" dirty="0" err="1" smtClean="0">
                <a:solidFill>
                  <a:srgbClr val="7C7C7C"/>
                </a:solidFill>
                <a:latin typeface="+mn-lt"/>
              </a:rPr>
              <a:t>Dorad</a:t>
            </a:r>
            <a:endParaRPr lang="en-GB" sz="1600" dirty="0">
              <a:solidFill>
                <a:srgbClr val="7C7C7C"/>
              </a:solidFill>
              <a:latin typeface="+mn-lt"/>
            </a:endParaRPr>
          </a:p>
          <a:p>
            <a:pPr marL="285750" indent="-285750">
              <a:buFont typeface="Arial" panose="020B0604020202020204" pitchFamily="34" charset="0"/>
              <a:buChar char="•"/>
            </a:pPr>
            <a:r>
              <a:rPr lang="en-GB" sz="1600" dirty="0" smtClean="0">
                <a:solidFill>
                  <a:srgbClr val="7C7C7C"/>
                </a:solidFill>
                <a:latin typeface="+mn-lt"/>
              </a:rPr>
              <a:t>Delayed handover in May contributed to loss in the period</a:t>
            </a:r>
            <a:endParaRPr lang="en-GB" sz="1600" dirty="0">
              <a:solidFill>
                <a:srgbClr val="7C7C7C"/>
              </a:solidFill>
              <a:latin typeface="+mn-lt"/>
            </a:endParaRPr>
          </a:p>
          <a:p>
            <a:pPr marL="285750" indent="-285750">
              <a:buFont typeface="Arial" panose="020B0604020202020204" pitchFamily="34" charset="0"/>
              <a:buChar char="•"/>
            </a:pPr>
            <a:r>
              <a:rPr lang="en-GB" sz="1600" dirty="0" smtClean="0">
                <a:solidFill>
                  <a:srgbClr val="7C7C7C"/>
                </a:solidFill>
                <a:latin typeface="+mn-lt"/>
              </a:rPr>
              <a:t>Financial position expected to be largely recovered in H2</a:t>
            </a:r>
            <a:endParaRPr lang="en-GB" sz="1600" dirty="0">
              <a:solidFill>
                <a:srgbClr val="7C7C7C"/>
              </a:solidFill>
              <a:latin typeface="+mn-lt"/>
            </a:endParaRPr>
          </a:p>
          <a:p>
            <a:endParaRPr lang="en-US" sz="1600" dirty="0" smtClean="0">
              <a:solidFill>
                <a:srgbClr val="7C7C7C"/>
              </a:solidFill>
              <a:latin typeface="+mn-lt"/>
            </a:endParaRPr>
          </a:p>
          <a:p>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smtClean="0"/>
          </a:p>
        </p:txBody>
      </p:sp>
      <p:graphicFrame>
        <p:nvGraphicFramePr>
          <p:cNvPr id="9" name="Table Placeholder 8"/>
          <p:cNvGraphicFramePr>
            <a:graphicFrameLocks/>
          </p:cNvGraphicFramePr>
          <p:nvPr>
            <p:extLst>
              <p:ext uri="{D42A27DB-BD31-4B8C-83A1-F6EECF244321}">
                <p14:modId xmlns:p14="http://schemas.microsoft.com/office/powerpoint/2010/main" val="3296642952"/>
              </p:ext>
            </p:extLst>
          </p:nvPr>
        </p:nvGraphicFramePr>
        <p:xfrm>
          <a:off x="223719" y="1098473"/>
          <a:ext cx="4085234" cy="3870960"/>
        </p:xfrm>
        <a:graphic>
          <a:graphicData uri="http://schemas.openxmlformats.org/drawingml/2006/table">
            <a:tbl>
              <a:tblPr firstRow="1">
                <a:solidFill>
                  <a:schemeClr val="bg1"/>
                </a:solidFill>
                <a:tableStyleId>{5C22544A-7EE6-4342-B048-85BDC9FD1C3A}</a:tableStyleId>
              </a:tblPr>
              <a:tblGrid>
                <a:gridCol w="1187755"/>
                <a:gridCol w="1054465"/>
                <a:gridCol w="916088"/>
                <a:gridCol w="926926"/>
              </a:tblGrid>
              <a:tr h="512615">
                <a:tc>
                  <a:txBody>
                    <a:bodyPr/>
                    <a:lstStyle/>
                    <a:p>
                      <a:endParaRPr lang="en-GB" sz="1400" dirty="0"/>
                    </a:p>
                  </a:txBody>
                  <a:tcPr anchor="b">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 1H 2014</a:t>
                      </a:r>
                      <a:r>
                        <a:rPr lang="en-GB" sz="1400" baseline="0" dirty="0" smtClean="0"/>
                        <a:t> </a:t>
                      </a:r>
                      <a:r>
                        <a:rPr lang="en-GB" sz="1400" dirty="0" smtClean="0"/>
                        <a:t>$m</a:t>
                      </a:r>
                      <a:endParaRPr lang="en-GB" sz="1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1H 2013</a:t>
                      </a:r>
                      <a:r>
                        <a:rPr lang="en-GB" sz="1400" baseline="0" dirty="0" smtClean="0"/>
                        <a:t> </a:t>
                      </a: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Change %</a:t>
                      </a:r>
                      <a:endParaRPr lang="en-GB" sz="1400" dirty="0"/>
                    </a:p>
                  </a:txBody>
                  <a:tcPr anchor="ct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r>
              <a:tr h="301538">
                <a:tc>
                  <a:txBody>
                    <a:bodyPr/>
                    <a:lstStyle/>
                    <a:p>
                      <a:pPr algn="l"/>
                      <a:r>
                        <a:rPr lang="en-GB" sz="1400" b="1" dirty="0" smtClean="0">
                          <a:solidFill>
                            <a:srgbClr val="384D9B"/>
                          </a:solidFill>
                        </a:rPr>
                        <a:t>Revenue</a:t>
                      </a:r>
                      <a:endParaRPr lang="en-GB" sz="1400" b="1" dirty="0">
                        <a:solidFill>
                          <a:srgbClr val="384D9B"/>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b="1" dirty="0">
                        <a:solidFill>
                          <a:srgbClr val="7C7C7C"/>
                        </a:solidFill>
                      </a:endParaRPr>
                    </a:p>
                  </a:txBody>
                  <a:tcPr>
                    <a:lnL w="12700" cmpd="sng">
                      <a:noFill/>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kern="1200" dirty="0">
                        <a:solidFill>
                          <a:srgbClr val="7C7C7C"/>
                        </a:solidFill>
                        <a:latin typeface="+mn-lt"/>
                        <a:ea typeface="+mn-ea"/>
                        <a:cs typeface="+mn-cs"/>
                      </a:endParaRPr>
                    </a:p>
                  </a:txBody>
                  <a:tcPr>
                    <a:lnL w="381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i="0" dirty="0">
                        <a:solidFill>
                          <a:srgbClr val="7C7C7C"/>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1538">
                <a:tc>
                  <a:txBody>
                    <a:bodyPr/>
                    <a:lstStyle/>
                    <a:p>
                      <a:pPr algn="l"/>
                      <a:r>
                        <a:rPr lang="en-GB" sz="1400" dirty="0" smtClean="0">
                          <a:solidFill>
                            <a:srgbClr val="384D9B"/>
                          </a:solidFill>
                        </a:rPr>
                        <a:t>Turbine</a:t>
                      </a:r>
                      <a:r>
                        <a:rPr lang="en-GB" sz="1400" baseline="0" dirty="0" smtClean="0">
                          <a:solidFill>
                            <a:srgbClr val="384D9B"/>
                          </a:solidFill>
                        </a:rPr>
                        <a:t> JVs</a:t>
                      </a:r>
                      <a:endParaRPr lang="en-GB" sz="1400" dirty="0">
                        <a:solidFill>
                          <a:srgbClr val="384D9B"/>
                        </a:solidFill>
                      </a:endParaRPr>
                    </a:p>
                  </a:txBody>
                  <a:tcP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422</a:t>
                      </a:r>
                      <a:endParaRPr lang="en-GB" sz="1400" b="1" dirty="0">
                        <a:solidFill>
                          <a:srgbClr val="7C7C7C"/>
                        </a:solidFill>
                      </a:endParaRPr>
                    </a:p>
                  </a:txBody>
                  <a:tcPr>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dirty="0" smtClean="0">
                          <a:solidFill>
                            <a:srgbClr val="7C7C7C"/>
                          </a:solidFill>
                          <a:latin typeface="+mn-lt"/>
                          <a:ea typeface="+mn-ea"/>
                          <a:cs typeface="+mn-cs"/>
                        </a:rPr>
                        <a:t>441</a:t>
                      </a:r>
                      <a:endParaRPr lang="en-GB" sz="1400" kern="1200" dirty="0">
                        <a:solidFill>
                          <a:srgbClr val="7C7C7C"/>
                        </a:solidFill>
                        <a:latin typeface="+mn-lt"/>
                        <a:ea typeface="+mn-ea"/>
                        <a:cs typeface="+mn-cs"/>
                      </a:endParaRPr>
                    </a:p>
                  </a:txBody>
                  <a:tcPr>
                    <a:lnL w="381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i="0" dirty="0" smtClean="0">
                          <a:solidFill>
                            <a:srgbClr val="7C7C7C"/>
                          </a:solidFill>
                        </a:rPr>
                        <a:t>(4%)</a:t>
                      </a:r>
                      <a:endParaRPr lang="en-GB" sz="1400" i="0" dirty="0">
                        <a:solidFill>
                          <a:srgbClr val="7C7C7C"/>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01538">
                <a:tc>
                  <a:txBody>
                    <a:bodyPr/>
                    <a:lstStyle/>
                    <a:p>
                      <a:r>
                        <a:rPr lang="en-GB" sz="1400" dirty="0" err="1" smtClean="0">
                          <a:solidFill>
                            <a:srgbClr val="384D9B"/>
                          </a:solidFill>
                        </a:rPr>
                        <a:t>Dorad</a:t>
                      </a:r>
                      <a:r>
                        <a:rPr lang="en-GB" sz="1400" dirty="0" smtClean="0">
                          <a:solidFill>
                            <a:srgbClr val="384D9B"/>
                          </a:solidFill>
                        </a:rPr>
                        <a:t>/GWF</a:t>
                      </a:r>
                      <a:endParaRPr lang="en-GB" sz="1400" dirty="0">
                        <a:solidFill>
                          <a:srgbClr val="384D9B"/>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u="none" dirty="0" smtClean="0">
                          <a:solidFill>
                            <a:srgbClr val="7C7C7C"/>
                          </a:solidFill>
                        </a:rPr>
                        <a:t>18</a:t>
                      </a:r>
                      <a:endParaRPr lang="en-GB" sz="1400" b="1" u="none" dirty="0">
                        <a:solidFill>
                          <a:srgbClr val="7C7C7C"/>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u="none" kern="1200" dirty="0" smtClean="0">
                          <a:solidFill>
                            <a:srgbClr val="7C7C7C"/>
                          </a:solidFill>
                          <a:latin typeface="+mn-lt"/>
                          <a:ea typeface="+mn-ea"/>
                          <a:cs typeface="+mn-cs"/>
                        </a:rPr>
                        <a:t>110</a:t>
                      </a:r>
                      <a:endParaRPr lang="en-GB" sz="1400" u="none" kern="1200" dirty="0">
                        <a:solidFill>
                          <a:srgbClr val="7C7C7C"/>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n/m</a:t>
                      </a:r>
                      <a:endParaRPr lang="en-GB" sz="1400" dirty="0">
                        <a:solidFill>
                          <a:srgbClr val="7C7C7C"/>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1538">
                <a:tc>
                  <a:txBody>
                    <a:bodyPr/>
                    <a:lstStyle/>
                    <a:p>
                      <a:r>
                        <a:rPr lang="en-GB" sz="1400" b="1" dirty="0" smtClean="0">
                          <a:solidFill>
                            <a:srgbClr val="384D9B"/>
                          </a:solidFill>
                        </a:rPr>
                        <a:t>Total revenue</a:t>
                      </a:r>
                      <a:endParaRPr lang="en-GB" sz="1400" b="1" dirty="0">
                        <a:solidFill>
                          <a:srgbClr val="384D9B"/>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u="none" dirty="0" smtClean="0">
                          <a:solidFill>
                            <a:srgbClr val="7C7C7C"/>
                          </a:solidFill>
                        </a:rPr>
                        <a:t>440</a:t>
                      </a:r>
                      <a:endParaRPr lang="en-GB" sz="1400" b="1" u="none" dirty="0">
                        <a:solidFill>
                          <a:srgbClr val="7C7C7C"/>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u="none" dirty="0" smtClean="0">
                          <a:solidFill>
                            <a:srgbClr val="7C7C7C"/>
                          </a:solidFill>
                        </a:rPr>
                        <a:t>551</a:t>
                      </a:r>
                      <a:endParaRPr lang="en-GB" sz="1400" u="none" dirty="0">
                        <a:solidFill>
                          <a:srgbClr val="7C7C7C"/>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i="0" dirty="0" smtClean="0">
                          <a:solidFill>
                            <a:srgbClr val="7C7C7C"/>
                          </a:solidFill>
                        </a:rPr>
                        <a:t>(20%)</a:t>
                      </a:r>
                      <a:endParaRPr lang="en-GB" sz="1400" i="0" dirty="0">
                        <a:solidFill>
                          <a:srgbClr val="7C7C7C"/>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01538">
                <a:tc>
                  <a:txBody>
                    <a:bodyPr/>
                    <a:lstStyle/>
                    <a:p>
                      <a:pPr algn="l"/>
                      <a:endParaRPr lang="en-GB" sz="1400" dirty="0">
                        <a:solidFill>
                          <a:srgbClr val="384D9B"/>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b="1" u="none" dirty="0">
                        <a:solidFill>
                          <a:srgbClr val="7C7C7C"/>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u="none" kern="1200" dirty="0">
                        <a:solidFill>
                          <a:srgbClr val="7C7C7C"/>
                        </a:solidFill>
                        <a:latin typeface="+mn-lt"/>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dirty="0">
                        <a:solidFill>
                          <a:srgbClr val="7C7C7C"/>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1538">
                <a:tc>
                  <a:txBody>
                    <a:bodyPr/>
                    <a:lstStyle/>
                    <a:p>
                      <a:pPr algn="l"/>
                      <a:r>
                        <a:rPr lang="en-GB" sz="1400" b="1" dirty="0" smtClean="0">
                          <a:solidFill>
                            <a:srgbClr val="384D9B"/>
                          </a:solidFill>
                        </a:rPr>
                        <a:t>EBITA</a:t>
                      </a:r>
                      <a:endParaRPr lang="en-GB" sz="1400" b="1" dirty="0">
                        <a:solidFill>
                          <a:srgbClr val="384D9B"/>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b="1" u="none" dirty="0">
                        <a:solidFill>
                          <a:srgbClr val="7C7C7C"/>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u="none" kern="1200" dirty="0">
                        <a:solidFill>
                          <a:srgbClr val="7C7C7C"/>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dirty="0">
                        <a:solidFill>
                          <a:srgbClr val="7C7C7C"/>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1538">
                <a:tc>
                  <a:txBody>
                    <a:bodyPr/>
                    <a:lstStyle/>
                    <a:p>
                      <a:pPr algn="l"/>
                      <a:r>
                        <a:rPr lang="en-GB" sz="1400" dirty="0" smtClean="0">
                          <a:solidFill>
                            <a:srgbClr val="384D9B"/>
                          </a:solidFill>
                        </a:rPr>
                        <a:t>Turbine</a:t>
                      </a:r>
                      <a:r>
                        <a:rPr lang="en-GB" sz="1400" baseline="0" dirty="0" smtClean="0">
                          <a:solidFill>
                            <a:srgbClr val="384D9B"/>
                          </a:solidFill>
                        </a:rPr>
                        <a:t> JVs</a:t>
                      </a:r>
                      <a:endParaRPr lang="en-GB" sz="1400" dirty="0">
                        <a:solidFill>
                          <a:srgbClr val="384D9B"/>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b="1" u="none" dirty="0" smtClean="0">
                          <a:solidFill>
                            <a:srgbClr val="7C7C7C"/>
                          </a:solidFill>
                        </a:rPr>
                        <a:t>17</a:t>
                      </a:r>
                      <a:endParaRPr lang="en-GB" sz="1400" b="1" u="none" dirty="0">
                        <a:solidFill>
                          <a:srgbClr val="7C7C7C"/>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u="none" kern="1200" dirty="0" smtClean="0">
                          <a:solidFill>
                            <a:srgbClr val="7C7C7C"/>
                          </a:solidFill>
                          <a:latin typeface="+mn-lt"/>
                          <a:ea typeface="+mn-ea"/>
                          <a:cs typeface="+mn-cs"/>
                        </a:rPr>
                        <a:t>36</a:t>
                      </a:r>
                      <a:endParaRPr lang="en-GB" sz="1400" u="none" kern="1200" dirty="0">
                        <a:solidFill>
                          <a:srgbClr val="7C7C7C"/>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(52%)</a:t>
                      </a:r>
                      <a:endParaRPr lang="en-GB" sz="1400" dirty="0">
                        <a:solidFill>
                          <a:srgbClr val="7C7C7C"/>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01538">
                <a:tc>
                  <a:txBody>
                    <a:bodyPr/>
                    <a:lstStyle/>
                    <a:p>
                      <a:r>
                        <a:rPr lang="en-GB" sz="1400" dirty="0" err="1" smtClean="0">
                          <a:solidFill>
                            <a:srgbClr val="384D9B"/>
                          </a:solidFill>
                        </a:rPr>
                        <a:t>Dorad</a:t>
                      </a:r>
                      <a:r>
                        <a:rPr lang="en-GB" sz="1400" dirty="0" smtClean="0">
                          <a:solidFill>
                            <a:srgbClr val="384D9B"/>
                          </a:solidFill>
                        </a:rPr>
                        <a:t>/GWF</a:t>
                      </a:r>
                      <a:endParaRPr lang="en-GB" sz="1400" dirty="0">
                        <a:solidFill>
                          <a:srgbClr val="384D9B"/>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u="none" dirty="0" smtClean="0">
                          <a:solidFill>
                            <a:srgbClr val="7C7C7C"/>
                          </a:solidFill>
                        </a:rPr>
                        <a:t>(17)</a:t>
                      </a:r>
                      <a:endParaRPr lang="en-GB" sz="1400" b="1" u="none" dirty="0">
                        <a:solidFill>
                          <a:srgbClr val="7C7C7C"/>
                        </a:solidFill>
                      </a:endParaRPr>
                    </a:p>
                  </a:txBody>
                  <a:tcP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u="none" kern="1200" dirty="0" smtClean="0">
                          <a:solidFill>
                            <a:srgbClr val="7C7C7C"/>
                          </a:solidFill>
                          <a:latin typeface="+mn-lt"/>
                          <a:ea typeface="+mn-ea"/>
                          <a:cs typeface="+mn-cs"/>
                        </a:rPr>
                        <a:t>5</a:t>
                      </a:r>
                      <a:endParaRPr lang="en-GB" sz="1400" u="none" kern="1200" dirty="0">
                        <a:solidFill>
                          <a:srgbClr val="7C7C7C"/>
                        </a:solidFill>
                        <a:latin typeface="+mn-lt"/>
                        <a:ea typeface="+mn-ea"/>
                        <a:cs typeface="+mn-cs"/>
                      </a:endParaRPr>
                    </a:p>
                  </a:txBody>
                  <a:tcP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n/m</a:t>
                      </a:r>
                      <a:endParaRPr lang="en-GB" sz="1400" dirty="0">
                        <a:solidFill>
                          <a:srgbClr val="7C7C7C"/>
                        </a:solidFill>
                      </a:endParaRPr>
                    </a:p>
                  </a:txBody>
                  <a:tcP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1538">
                <a:tc>
                  <a:txBody>
                    <a:bodyPr/>
                    <a:lstStyle/>
                    <a:p>
                      <a:r>
                        <a:rPr lang="en-GB" sz="1400" b="1" dirty="0" smtClean="0">
                          <a:solidFill>
                            <a:srgbClr val="384D9B"/>
                          </a:solidFill>
                        </a:rPr>
                        <a:t>Total EBITA</a:t>
                      </a:r>
                      <a:endParaRPr lang="en-GB" sz="1400" b="1" dirty="0">
                        <a:solidFill>
                          <a:srgbClr val="384D9B"/>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u="none" dirty="0" smtClean="0">
                          <a:solidFill>
                            <a:srgbClr val="7C7C7C"/>
                          </a:solidFill>
                        </a:rPr>
                        <a:t>-</a:t>
                      </a:r>
                      <a:endParaRPr lang="en-GB" sz="1400" b="1" u="none" dirty="0">
                        <a:solidFill>
                          <a:srgbClr val="7C7C7C"/>
                        </a:solidFill>
                      </a:endParaRP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u="none" dirty="0" smtClean="0">
                          <a:solidFill>
                            <a:srgbClr val="7C7C7C"/>
                          </a:solidFill>
                        </a:rPr>
                        <a:t>41</a:t>
                      </a:r>
                      <a:endParaRPr lang="en-GB" sz="1400" u="none" dirty="0">
                        <a:solidFill>
                          <a:srgbClr val="7C7C7C"/>
                        </a:solidFill>
                      </a:endParaRP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n/m</a:t>
                      </a:r>
                      <a:endParaRPr lang="en-GB" sz="1400" dirty="0">
                        <a:solidFill>
                          <a:srgbClr val="7C7C7C"/>
                        </a:solidFill>
                      </a:endParaRP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01538">
                <a:tc>
                  <a:txBody>
                    <a:bodyPr/>
                    <a:lstStyle/>
                    <a:p>
                      <a:r>
                        <a:rPr lang="en-GB" sz="1400" dirty="0" smtClean="0">
                          <a:solidFill>
                            <a:srgbClr val="384D9B"/>
                          </a:solidFill>
                        </a:rPr>
                        <a:t>Margin</a:t>
                      </a:r>
                      <a:endParaRPr lang="en-GB" sz="1400" dirty="0">
                        <a:solidFill>
                          <a:srgbClr val="384D9B"/>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a:t>
                      </a:r>
                      <a:endParaRPr lang="en-GB" sz="1400" b="1" dirty="0">
                        <a:solidFill>
                          <a:srgbClr val="7C7C7C"/>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7.4%</a:t>
                      </a:r>
                      <a:endParaRPr lang="en-GB" sz="1400" dirty="0">
                        <a:solidFill>
                          <a:srgbClr val="7C7C7C"/>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n/m</a:t>
                      </a:r>
                      <a:endParaRPr lang="en-GB" sz="1400" dirty="0">
                        <a:solidFill>
                          <a:srgbClr val="7C7C7C"/>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1538">
                <a:tc>
                  <a:txBody>
                    <a:bodyPr/>
                    <a:lstStyle/>
                    <a:p>
                      <a:r>
                        <a:rPr lang="en-GB" sz="1400" dirty="0" smtClean="0">
                          <a:solidFill>
                            <a:srgbClr val="384D9B"/>
                          </a:solidFill>
                        </a:rPr>
                        <a:t>Headcount</a:t>
                      </a:r>
                      <a:endParaRPr lang="en-GB" sz="1400" dirty="0">
                        <a:solidFill>
                          <a:srgbClr val="384D9B"/>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2,700</a:t>
                      </a:r>
                      <a:endParaRPr lang="en-GB" sz="1400" b="1" dirty="0">
                        <a:solidFill>
                          <a:srgbClr val="7C7C7C"/>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3,200</a:t>
                      </a:r>
                      <a:endParaRPr lang="en-GB" sz="1400" dirty="0">
                        <a:solidFill>
                          <a:srgbClr val="7C7C7C"/>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(16%)</a:t>
                      </a:r>
                      <a:endParaRPr lang="en-GB" sz="1400" dirty="0">
                        <a:solidFill>
                          <a:srgbClr val="7C7C7C"/>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28550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1451" y="387350"/>
            <a:ext cx="8867774" cy="592138"/>
          </a:xfrm>
        </p:spPr>
        <p:txBody>
          <a:bodyPr rtlCol="0">
            <a:noAutofit/>
          </a:bodyPr>
          <a:lstStyle/>
          <a:p>
            <a:pPr eaLnBrk="1" fontAlgn="auto" hangingPunct="1">
              <a:spcAft>
                <a:spcPts val="0"/>
              </a:spcAft>
              <a:defRPr/>
            </a:pPr>
            <a:r>
              <a:rPr lang="en-GB" sz="3200" dirty="0" smtClean="0"/>
              <a:t>Wood Group Engineering </a:t>
            </a:r>
            <a:endParaRPr lang="en-GB" sz="3200" dirty="0"/>
          </a:p>
        </p:txBody>
      </p:sp>
      <p:sp>
        <p:nvSpPr>
          <p:cNvPr id="6" name="Text Placeholder 5"/>
          <p:cNvSpPr>
            <a:spLocks noGrp="1"/>
          </p:cNvSpPr>
          <p:nvPr>
            <p:ph type="body" sz="quarter" idx="12"/>
          </p:nvPr>
        </p:nvSpPr>
        <p:spPr>
          <a:xfrm>
            <a:off x="-158676" y="6187857"/>
            <a:ext cx="8580328" cy="400833"/>
          </a:xfrm>
        </p:spPr>
        <p:txBody>
          <a:bodyPr/>
          <a:lstStyle/>
          <a:p>
            <a:pPr algn="ctr"/>
            <a:r>
              <a:rPr lang="en-US" dirty="0" smtClean="0"/>
              <a:t> </a:t>
            </a:r>
            <a:r>
              <a:rPr lang="en-US" sz="1400" dirty="0" smtClean="0"/>
              <a:t>S</a:t>
            </a:r>
            <a:r>
              <a:rPr lang="en-US" sz="1400" i="1" dirty="0" smtClean="0"/>
              <a:t>ubsea </a:t>
            </a:r>
            <a:r>
              <a:rPr lang="en-US" sz="1400" i="1" dirty="0"/>
              <a:t>&amp;</a:t>
            </a:r>
            <a:r>
              <a:rPr lang="en-US" sz="1400" i="1" dirty="0" smtClean="0"/>
              <a:t> pipelines performance offset by Upstream; overall reduction in EBITA in FY 2014</a:t>
            </a:r>
            <a:endParaRPr lang="en-GB" sz="1400" i="1" dirty="0"/>
          </a:p>
        </p:txBody>
      </p:sp>
      <p:sp>
        <p:nvSpPr>
          <p:cNvPr id="7" name="Text Placeholder 4"/>
          <p:cNvSpPr txBox="1">
            <a:spLocks/>
          </p:cNvSpPr>
          <p:nvPr/>
        </p:nvSpPr>
        <p:spPr bwMode="auto">
          <a:xfrm>
            <a:off x="4131488" y="1237728"/>
            <a:ext cx="4886325" cy="470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2000"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sz="1600" dirty="0" smtClean="0">
                <a:solidFill>
                  <a:srgbClr val="7C7C7C"/>
                </a:solidFill>
                <a:latin typeface="+mn-lt"/>
              </a:rPr>
              <a:t>Upstream </a:t>
            </a:r>
          </a:p>
          <a:p>
            <a:pPr marL="285750" indent="-285750">
              <a:buFont typeface="Arial" panose="020B0604020202020204" pitchFamily="34" charset="0"/>
              <a:buChar char="•"/>
            </a:pPr>
            <a:r>
              <a:rPr lang="en-GB" sz="1600" dirty="0" smtClean="0">
                <a:solidFill>
                  <a:srgbClr val="7C7C7C"/>
                </a:solidFill>
                <a:latin typeface="+mn-lt"/>
              </a:rPr>
              <a:t>Lower contribution from offshore and Canada</a:t>
            </a:r>
          </a:p>
          <a:p>
            <a:pPr marL="285750" indent="-285750">
              <a:buFont typeface="Arial" panose="020B0604020202020204" pitchFamily="34" charset="0"/>
              <a:buChar char="•"/>
            </a:pPr>
            <a:r>
              <a:rPr lang="en-GB" sz="1600" dirty="0">
                <a:solidFill>
                  <a:srgbClr val="7C7C7C"/>
                </a:solidFill>
                <a:latin typeface="+mn-lt"/>
              </a:rPr>
              <a:t>Working with Agility projects on Ivar </a:t>
            </a:r>
            <a:r>
              <a:rPr lang="en-GB" sz="1600" dirty="0" err="1" smtClean="0">
                <a:solidFill>
                  <a:srgbClr val="7C7C7C"/>
                </a:solidFill>
                <a:latin typeface="+mn-lt"/>
              </a:rPr>
              <a:t>Aasen</a:t>
            </a:r>
            <a:endParaRPr lang="en-GB" sz="1600" dirty="0" smtClean="0">
              <a:solidFill>
                <a:srgbClr val="7C7C7C"/>
              </a:solidFill>
              <a:latin typeface="+mn-lt"/>
            </a:endParaRPr>
          </a:p>
          <a:p>
            <a:pPr marL="285750" indent="-285750">
              <a:buFont typeface="Arial" panose="020B0604020202020204" pitchFamily="34" charset="0"/>
              <a:buChar char="•"/>
            </a:pPr>
            <a:r>
              <a:rPr lang="en-GB" sz="1600" dirty="0" smtClean="0">
                <a:solidFill>
                  <a:srgbClr val="7C7C7C"/>
                </a:solidFill>
                <a:latin typeface="+mn-lt"/>
              </a:rPr>
              <a:t>Slower pace of large offshore greenfield detailed awards</a:t>
            </a:r>
          </a:p>
          <a:p>
            <a:pPr marL="285750" indent="-285750">
              <a:buFont typeface="Arial" panose="020B0604020202020204" pitchFamily="34" charset="0"/>
              <a:buChar char="•"/>
            </a:pPr>
            <a:r>
              <a:rPr lang="en-GB" sz="1600" dirty="0" smtClean="0">
                <a:solidFill>
                  <a:srgbClr val="7C7C7C"/>
                </a:solidFill>
                <a:latin typeface="+mn-lt"/>
              </a:rPr>
              <a:t>Increased involvement in early stage work </a:t>
            </a:r>
          </a:p>
          <a:p>
            <a:pPr marL="0" indent="0"/>
            <a:endParaRPr lang="en-US" sz="1600" i="1" dirty="0" smtClean="0">
              <a:solidFill>
                <a:srgbClr val="7C7C7C"/>
              </a:solidFill>
              <a:latin typeface="+mn-lt"/>
            </a:endParaRPr>
          </a:p>
          <a:p>
            <a:pPr marL="0" indent="0"/>
            <a:r>
              <a:rPr lang="en-US" sz="1600" dirty="0" smtClean="0">
                <a:solidFill>
                  <a:srgbClr val="7C7C7C"/>
                </a:solidFill>
                <a:latin typeface="+mn-lt"/>
              </a:rPr>
              <a:t>Subsea &amp; Pipelines</a:t>
            </a:r>
          </a:p>
          <a:p>
            <a:pPr marL="285750" indent="-285750">
              <a:buFont typeface="Arial" panose="020B0604020202020204" pitchFamily="34" charset="0"/>
              <a:buChar char="•"/>
            </a:pPr>
            <a:r>
              <a:rPr lang="en-GB" sz="1600" dirty="0" smtClean="0">
                <a:solidFill>
                  <a:srgbClr val="7C7C7C"/>
                </a:solidFill>
                <a:latin typeface="+mn-lt"/>
              </a:rPr>
              <a:t>Good activity in Europe, Middle East and Caspian</a:t>
            </a:r>
          </a:p>
          <a:p>
            <a:pPr marL="285750" indent="-285750">
              <a:buFont typeface="Arial" panose="020B0604020202020204" pitchFamily="34" charset="0"/>
              <a:buChar char="•"/>
            </a:pPr>
            <a:r>
              <a:rPr lang="en-GB" sz="1600" dirty="0" smtClean="0">
                <a:solidFill>
                  <a:srgbClr val="7C7C7C"/>
                </a:solidFill>
                <a:latin typeface="+mn-lt"/>
              </a:rPr>
              <a:t>Several new subsea awards </a:t>
            </a:r>
          </a:p>
          <a:p>
            <a:pPr marL="285750" indent="-285750">
              <a:buFont typeface="Arial" panose="020B0604020202020204" pitchFamily="34" charset="0"/>
              <a:buChar char="•"/>
            </a:pPr>
            <a:r>
              <a:rPr lang="en-US" sz="1600" dirty="0">
                <a:solidFill>
                  <a:srgbClr val="7C7C7C"/>
                </a:solidFill>
                <a:latin typeface="+mn-lt"/>
              </a:rPr>
              <a:t>Onshore pipelines benefitting from US shale, Sunstone </a:t>
            </a:r>
            <a:r>
              <a:rPr lang="en-US" sz="1600" dirty="0" smtClean="0">
                <a:solidFill>
                  <a:srgbClr val="7C7C7C"/>
                </a:solidFill>
                <a:latin typeface="+mn-lt"/>
              </a:rPr>
              <a:t>acquisition</a:t>
            </a:r>
            <a:endParaRPr lang="en-GB" sz="1600" dirty="0" smtClean="0">
              <a:solidFill>
                <a:srgbClr val="7C7C7C"/>
              </a:solidFill>
              <a:latin typeface="+mn-lt"/>
            </a:endParaRPr>
          </a:p>
          <a:p>
            <a:pPr marL="0" indent="0"/>
            <a:endParaRPr lang="en-US" sz="1600" i="1" dirty="0" smtClean="0">
              <a:solidFill>
                <a:srgbClr val="7C7C7C"/>
              </a:solidFill>
              <a:latin typeface="+mn-lt"/>
            </a:endParaRPr>
          </a:p>
          <a:p>
            <a:pPr marL="0" indent="0"/>
            <a:r>
              <a:rPr lang="en-US" sz="1600" dirty="0" smtClean="0">
                <a:solidFill>
                  <a:srgbClr val="7C7C7C"/>
                </a:solidFill>
                <a:latin typeface="+mn-lt"/>
              </a:rPr>
              <a:t>Downstream</a:t>
            </a:r>
            <a:r>
              <a:rPr lang="en-US" sz="1600" dirty="0">
                <a:solidFill>
                  <a:srgbClr val="7C7C7C"/>
                </a:solidFill>
                <a:latin typeface="+mn-lt"/>
              </a:rPr>
              <a:t>, process &amp; </a:t>
            </a:r>
            <a:r>
              <a:rPr lang="en-US" sz="1600" dirty="0" smtClean="0">
                <a:solidFill>
                  <a:srgbClr val="7C7C7C"/>
                </a:solidFill>
                <a:latin typeface="+mn-lt"/>
              </a:rPr>
              <a:t>industrial </a:t>
            </a:r>
          </a:p>
          <a:p>
            <a:pPr marL="285750" indent="-285750">
              <a:buFont typeface="Arial" panose="020B0604020202020204" pitchFamily="34" charset="0"/>
              <a:buChar char="•"/>
            </a:pPr>
            <a:r>
              <a:rPr lang="en-US" sz="1600" dirty="0" smtClean="0">
                <a:solidFill>
                  <a:srgbClr val="7C7C7C"/>
                </a:solidFill>
                <a:latin typeface="+mn-lt"/>
              </a:rPr>
              <a:t>Greenfield and brownfield work in refining and chemicals</a:t>
            </a:r>
          </a:p>
          <a:p>
            <a:pPr marL="285750" indent="-285750">
              <a:buFont typeface="Arial" panose="020B0604020202020204" pitchFamily="34" charset="0"/>
              <a:buChar char="•"/>
            </a:pPr>
            <a:endParaRPr lang="en-US" sz="1600" dirty="0">
              <a:solidFill>
                <a:srgbClr val="7C7C7C"/>
              </a:solidFill>
              <a:latin typeface="+mn-lt"/>
            </a:endParaRPr>
          </a:p>
        </p:txBody>
      </p:sp>
      <p:graphicFrame>
        <p:nvGraphicFramePr>
          <p:cNvPr id="8" name="Table Placeholder 8"/>
          <p:cNvGraphicFramePr>
            <a:graphicFrameLocks/>
          </p:cNvGraphicFramePr>
          <p:nvPr>
            <p:extLst>
              <p:ext uri="{D42A27DB-BD31-4B8C-83A1-F6EECF244321}">
                <p14:modId xmlns:p14="http://schemas.microsoft.com/office/powerpoint/2010/main" val="1588167344"/>
              </p:ext>
            </p:extLst>
          </p:nvPr>
        </p:nvGraphicFramePr>
        <p:xfrm>
          <a:off x="180975" y="1200150"/>
          <a:ext cx="3842385" cy="2201607"/>
        </p:xfrm>
        <a:graphic>
          <a:graphicData uri="http://schemas.openxmlformats.org/drawingml/2006/table">
            <a:tbl>
              <a:tblPr firstRow="1">
                <a:solidFill>
                  <a:schemeClr val="bg1"/>
                </a:solidFill>
                <a:tableStyleId>{5C22544A-7EE6-4342-B048-85BDC9FD1C3A}</a:tableStyleId>
              </a:tblPr>
              <a:tblGrid>
                <a:gridCol w="1097831"/>
                <a:gridCol w="893992"/>
                <a:gridCol w="917204"/>
                <a:gridCol w="933358"/>
              </a:tblGrid>
              <a:tr h="528442">
                <a:tc>
                  <a:txBody>
                    <a:bodyPr/>
                    <a:lstStyle/>
                    <a:p>
                      <a:endParaRPr lang="en-GB" sz="1400" dirty="0"/>
                    </a:p>
                  </a:txBody>
                  <a:tcPr anchor="b">
                    <a:lnL w="12700" cmpd="sng">
                      <a:noFill/>
                    </a:lnL>
                    <a:lnR w="12700" cap="flat" cmpd="sng" algn="ctr">
                      <a:noFill/>
                      <a:prstDash val="solid"/>
                      <a:round/>
                      <a:headEnd type="none" w="med" len="med"/>
                      <a:tailEnd type="none" w="med" len="med"/>
                    </a:lnR>
                    <a:lnT w="12700" cmpd="sng">
                      <a:noFill/>
                    </a:lnT>
                    <a:lnB w="6350" cap="flat" cmpd="sng" algn="ctr">
                      <a:solidFill>
                        <a:srgbClr val="7C7C7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 1H</a:t>
                      </a:r>
                      <a:r>
                        <a:rPr lang="en-GB" sz="1400" baseline="0" dirty="0" smtClean="0"/>
                        <a:t> </a:t>
                      </a:r>
                      <a:r>
                        <a:rPr lang="en-GB" sz="1400" dirty="0" smtClean="0"/>
                        <a:t>2014</a:t>
                      </a:r>
                      <a:r>
                        <a:rPr lang="en-GB" sz="1400" baseline="0" dirty="0" smtClean="0"/>
                        <a:t> </a:t>
                      </a:r>
                      <a:r>
                        <a:rPr lang="en-GB" sz="1400" dirty="0" smtClean="0"/>
                        <a:t>$m</a:t>
                      </a:r>
                      <a:endParaRPr lang="en-GB" sz="1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1H 2013</a:t>
                      </a:r>
                      <a:r>
                        <a:rPr lang="en-GB" sz="1400" baseline="0" dirty="0" smtClean="0"/>
                        <a:t> </a:t>
                      </a: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Change %</a:t>
                      </a:r>
                      <a:endParaRPr lang="en-GB" sz="1400" dirty="0"/>
                    </a:p>
                  </a:txBody>
                  <a:tcPr anchor="ct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r>
              <a:tr h="334633">
                <a:tc>
                  <a:txBody>
                    <a:bodyPr/>
                    <a:lstStyle/>
                    <a:p>
                      <a:pPr algn="l"/>
                      <a:r>
                        <a:rPr lang="en-GB" sz="1400" dirty="0" smtClean="0">
                          <a:solidFill>
                            <a:srgbClr val="3157A7"/>
                          </a:solidFill>
                        </a:rPr>
                        <a:t>Revenue</a:t>
                      </a:r>
                      <a:endParaRPr lang="en-GB" sz="1400" dirty="0">
                        <a:solidFill>
                          <a:srgbClr val="3157A7"/>
                        </a:solidFill>
                      </a:endParaRPr>
                    </a:p>
                  </a:txBody>
                  <a:tcPr>
                    <a:lnL w="12700" cmpd="sng">
                      <a:noFill/>
                    </a:lnL>
                    <a:lnR w="12700" cmpd="sng">
                      <a:noFill/>
                    </a:lnR>
                    <a:lnT w="6350" cap="flat" cmpd="sng" algn="ctr">
                      <a:solidFill>
                        <a:srgbClr val="7C7C7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1,020</a:t>
                      </a:r>
                      <a:endParaRPr lang="en-GB" sz="1400" b="1" dirty="0">
                        <a:solidFill>
                          <a:srgbClr val="7C7C7C"/>
                        </a:solidFill>
                      </a:endParaRPr>
                    </a:p>
                  </a:txBody>
                  <a:tcPr>
                    <a:lnL w="12700" cmpd="sng">
                      <a:noFill/>
                    </a:lnL>
                    <a:lnR w="381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983</a:t>
                      </a:r>
                      <a:endParaRPr lang="en-GB" sz="1400" dirty="0">
                        <a:solidFill>
                          <a:srgbClr val="7C7C7C"/>
                        </a:solidFill>
                      </a:endParaRPr>
                    </a:p>
                  </a:txBody>
                  <a:tcPr>
                    <a:lnL w="381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7C7C7C"/>
                          </a:solidFill>
                          <a:effectLst/>
                          <a:latin typeface="+mn-lt"/>
                          <a:ea typeface="Helvetica Neue" pitchFamily="-111" charset="0"/>
                          <a:cs typeface="Arial"/>
                          <a:sym typeface="Helvetica Neue" pitchFamily="-111" charset="0"/>
                        </a:rPr>
                        <a:t>4%</a:t>
                      </a: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4633">
                <a:tc>
                  <a:txBody>
                    <a:bodyPr/>
                    <a:lstStyle/>
                    <a:p>
                      <a:r>
                        <a:rPr lang="en-GB" sz="1400" dirty="0" smtClean="0">
                          <a:solidFill>
                            <a:srgbClr val="3157A7"/>
                          </a:solidFill>
                        </a:rPr>
                        <a:t>EBITA</a:t>
                      </a:r>
                      <a:endParaRPr lang="en-GB" sz="1400"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109</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120</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(9%)</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633">
                <a:tc>
                  <a:txBody>
                    <a:bodyPr/>
                    <a:lstStyle/>
                    <a:p>
                      <a:r>
                        <a:rPr lang="en-GB" sz="1400" dirty="0" smtClean="0">
                          <a:solidFill>
                            <a:srgbClr val="3157A7"/>
                          </a:solidFill>
                        </a:rPr>
                        <a:t>Margin</a:t>
                      </a:r>
                      <a:endParaRPr lang="en-GB" sz="1400"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10.7%</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12.2%</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(1.5pts)</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633">
                <a:tc>
                  <a:txBody>
                    <a:bodyPr/>
                    <a:lstStyle/>
                    <a:p>
                      <a:r>
                        <a:rPr lang="en-GB" sz="1400" dirty="0" smtClean="0">
                          <a:solidFill>
                            <a:srgbClr val="3157A7"/>
                          </a:solidFill>
                        </a:rPr>
                        <a:t>Headcount</a:t>
                      </a:r>
                      <a:endParaRPr lang="en-GB" sz="1400" baseline="30000" dirty="0">
                        <a:solidFill>
                          <a:srgbClr val="3157A7"/>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10,500</a:t>
                      </a:r>
                      <a:endParaRPr lang="en-GB" sz="1400" b="1" dirty="0">
                        <a:solidFill>
                          <a:srgbClr val="7C7C7C"/>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10,500</a:t>
                      </a:r>
                      <a:endParaRPr lang="en-GB" sz="1400" dirty="0">
                        <a:solidFill>
                          <a:srgbClr val="7C7C7C"/>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a:t>
                      </a:r>
                      <a:endParaRPr lang="en-GB" sz="1400" dirty="0">
                        <a:solidFill>
                          <a:srgbClr val="7C7C7C"/>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34633">
                <a:tc>
                  <a:txBody>
                    <a:bodyPr/>
                    <a:lstStyle/>
                    <a:p>
                      <a:endParaRPr lang="en-GB" sz="1000" dirty="0">
                        <a:solidFill>
                          <a:srgbClr val="3157A7"/>
                        </a:solidFill>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359" y="3366417"/>
            <a:ext cx="3344449" cy="241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089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06450" y="362983"/>
            <a:ext cx="4565650" cy="592138"/>
          </a:xfrm>
        </p:spPr>
        <p:txBody>
          <a:bodyPr rtlCol="0">
            <a:normAutofit/>
          </a:bodyPr>
          <a:lstStyle/>
          <a:p>
            <a:pPr eaLnBrk="1" fontAlgn="auto" hangingPunct="1">
              <a:spcAft>
                <a:spcPts val="0"/>
              </a:spcAft>
              <a:defRPr/>
            </a:pPr>
            <a:r>
              <a:rPr lang="en-GB" sz="3200" dirty="0" smtClean="0"/>
              <a:t>Summary and outlook</a:t>
            </a:r>
            <a:endParaRPr lang="en-GB" sz="3200" dirty="0"/>
          </a:p>
        </p:txBody>
      </p:sp>
      <p:sp>
        <p:nvSpPr>
          <p:cNvPr id="7" name="Slide Number Placeholder 6"/>
          <p:cNvSpPr txBox="1">
            <a:spLocks noGrp="1"/>
          </p:cNvSpPr>
          <p:nvPr/>
        </p:nvSpPr>
        <p:spPr>
          <a:xfrm>
            <a:off x="182563" y="6027738"/>
            <a:ext cx="254000" cy="388937"/>
          </a:xfrm>
          <a:prstGeom prst="rect">
            <a:avLst/>
          </a:prstGeom>
          <a:noFill/>
        </p:spPr>
        <p:txBody>
          <a:bodyPr wrap="none" lIns="0" tIns="0" rIns="0" bIns="0"/>
          <a:lstStyle/>
          <a:p>
            <a:pPr fontAlgn="auto">
              <a:spcBef>
                <a:spcPts val="0"/>
              </a:spcBef>
              <a:spcAft>
                <a:spcPts val="0"/>
              </a:spcAft>
              <a:defRPr/>
            </a:pPr>
            <a:fld id="{534B8F4C-C029-4D56-852D-31D81E12E92B}" type="slidenum">
              <a:rPr lang="en-GB" sz="1200">
                <a:solidFill>
                  <a:schemeClr val="tx1">
                    <a:tint val="75000"/>
                  </a:schemeClr>
                </a:solidFill>
                <a:latin typeface="+mn-lt"/>
                <a:ea typeface="+mn-ea"/>
                <a:cs typeface="+mn-cs"/>
              </a:rPr>
              <a:pPr fontAlgn="auto">
                <a:spcBef>
                  <a:spcPts val="0"/>
                </a:spcBef>
                <a:spcAft>
                  <a:spcPts val="0"/>
                </a:spcAft>
                <a:defRPr/>
              </a:pPr>
              <a:t>17</a:t>
            </a:fld>
            <a:endParaRPr lang="en-GB" sz="1200" dirty="0">
              <a:solidFill>
                <a:schemeClr val="tx1">
                  <a:tint val="75000"/>
                </a:schemeClr>
              </a:solidFill>
              <a:latin typeface="+mn-lt"/>
              <a:ea typeface="+mn-ea"/>
              <a:cs typeface="+mn-cs"/>
            </a:endParaRPr>
          </a:p>
        </p:txBody>
      </p:sp>
      <p:sp>
        <p:nvSpPr>
          <p:cNvPr id="5" name="Text Placeholder 4"/>
          <p:cNvSpPr>
            <a:spLocks noGrp="1"/>
          </p:cNvSpPr>
          <p:nvPr>
            <p:ph type="body" sz="quarter" idx="10"/>
          </p:nvPr>
        </p:nvSpPr>
        <p:spPr>
          <a:xfrm>
            <a:off x="452474" y="1091794"/>
            <a:ext cx="8297826" cy="4456112"/>
          </a:xfrm>
        </p:spPr>
        <p:txBody>
          <a:bodyPr rtlCol="0">
            <a:normAutofit/>
          </a:bodyPr>
          <a:lstStyle/>
          <a:p>
            <a:pPr eaLnBrk="1" fontAlgn="auto" hangingPunct="1">
              <a:lnSpc>
                <a:spcPct val="150000"/>
              </a:lnSpc>
              <a:spcBef>
                <a:spcPts val="0"/>
              </a:spcBef>
              <a:spcAft>
                <a:spcPts val="0"/>
              </a:spcAft>
              <a:buFont typeface="Arial" pitchFamily="34" charset="0"/>
              <a:buChar char="•"/>
              <a:defRPr/>
            </a:pPr>
            <a:endParaRPr lang="en-GB" sz="1600" dirty="0" smtClean="0"/>
          </a:p>
          <a:p>
            <a:pPr eaLnBrk="1" fontAlgn="auto" hangingPunct="1">
              <a:buNone/>
              <a:defRPr/>
            </a:pPr>
            <a:endParaRPr lang="en-GB" sz="1600" dirty="0"/>
          </a:p>
        </p:txBody>
      </p:sp>
      <p:sp>
        <p:nvSpPr>
          <p:cNvPr id="9" name="Text Placeholder 4"/>
          <p:cNvSpPr>
            <a:spLocks noGrp="1"/>
          </p:cNvSpPr>
          <p:nvPr>
            <p:ph type="body" sz="quarter" idx="12"/>
          </p:nvPr>
        </p:nvSpPr>
        <p:spPr>
          <a:xfrm>
            <a:off x="436563" y="959220"/>
            <a:ext cx="8321971" cy="4923552"/>
          </a:xfrm>
        </p:spPr>
        <p:txBody>
          <a:bodyPr/>
          <a:lstStyle/>
          <a:p>
            <a:pPr marL="742950" lvl="1" indent="-285750">
              <a:lnSpc>
                <a:spcPct val="150000"/>
              </a:lnSpc>
              <a:spcBef>
                <a:spcPts val="0"/>
              </a:spcBef>
              <a:defRPr/>
            </a:pPr>
            <a:r>
              <a:rPr lang="en-GB" sz="1800" dirty="0" smtClean="0">
                <a:solidFill>
                  <a:srgbClr val="7C7C7C"/>
                </a:solidFill>
              </a:rPr>
              <a:t>Wood Group Engineering </a:t>
            </a:r>
          </a:p>
          <a:p>
            <a:pPr marL="457200" lvl="1" indent="0">
              <a:lnSpc>
                <a:spcPct val="150000"/>
              </a:lnSpc>
              <a:spcBef>
                <a:spcPts val="0"/>
              </a:spcBef>
              <a:buNone/>
              <a:defRPr/>
            </a:pPr>
            <a:r>
              <a:rPr lang="en-GB" sz="1800" dirty="0">
                <a:solidFill>
                  <a:srgbClr val="7C7C7C"/>
                </a:solidFill>
              </a:rPr>
              <a:t>	</a:t>
            </a:r>
            <a:r>
              <a:rPr lang="en-GB" sz="1800" dirty="0" smtClean="0">
                <a:solidFill>
                  <a:srgbClr val="7C7C7C"/>
                </a:solidFill>
              </a:rPr>
              <a:t>- lower contribution from offshore work in Upstream </a:t>
            </a:r>
            <a:endParaRPr lang="en-GB" sz="1800" dirty="0">
              <a:solidFill>
                <a:srgbClr val="7C7C7C"/>
              </a:solidFill>
            </a:endParaRPr>
          </a:p>
          <a:p>
            <a:pPr marL="457200" lvl="1" indent="0">
              <a:lnSpc>
                <a:spcPct val="150000"/>
              </a:lnSpc>
              <a:spcBef>
                <a:spcPts val="0"/>
              </a:spcBef>
              <a:buNone/>
              <a:defRPr/>
            </a:pPr>
            <a:r>
              <a:rPr lang="en-GB" sz="1800" dirty="0" smtClean="0">
                <a:solidFill>
                  <a:srgbClr val="7C7C7C"/>
                </a:solidFill>
              </a:rPr>
              <a:t>	- good performance </a:t>
            </a:r>
            <a:r>
              <a:rPr lang="en-GB" sz="1800" dirty="0">
                <a:solidFill>
                  <a:srgbClr val="7C7C7C"/>
                </a:solidFill>
              </a:rPr>
              <a:t>in Subsea </a:t>
            </a:r>
            <a:r>
              <a:rPr lang="en-GB" sz="1800" dirty="0" smtClean="0">
                <a:solidFill>
                  <a:srgbClr val="7C7C7C"/>
                </a:solidFill>
              </a:rPr>
              <a:t>&amp; </a:t>
            </a:r>
            <a:r>
              <a:rPr lang="en-GB" sz="1800" dirty="0">
                <a:solidFill>
                  <a:srgbClr val="7C7C7C"/>
                </a:solidFill>
              </a:rPr>
              <a:t>Pipelines and Downstream</a:t>
            </a:r>
            <a:endParaRPr lang="en-US" sz="1800" dirty="0">
              <a:solidFill>
                <a:srgbClr val="7C7C7C"/>
              </a:solidFill>
            </a:endParaRPr>
          </a:p>
          <a:p>
            <a:pPr marL="742950" lvl="1" indent="-285750"/>
            <a:r>
              <a:rPr lang="en-GB" sz="1800" dirty="0" smtClean="0">
                <a:solidFill>
                  <a:srgbClr val="7C7C7C"/>
                </a:solidFill>
              </a:rPr>
              <a:t>Wood </a:t>
            </a:r>
            <a:r>
              <a:rPr lang="en-GB" sz="1800" dirty="0">
                <a:solidFill>
                  <a:srgbClr val="7C7C7C"/>
                </a:solidFill>
              </a:rPr>
              <a:t>Group </a:t>
            </a:r>
            <a:r>
              <a:rPr lang="en-GB" sz="1800" dirty="0" smtClean="0">
                <a:solidFill>
                  <a:srgbClr val="7C7C7C"/>
                </a:solidFill>
              </a:rPr>
              <a:t>PSN – Production Services</a:t>
            </a:r>
          </a:p>
          <a:p>
            <a:pPr marL="457200" lvl="1" indent="0">
              <a:buNone/>
            </a:pPr>
            <a:r>
              <a:rPr lang="en-GB" sz="1800" dirty="0" smtClean="0">
                <a:solidFill>
                  <a:srgbClr val="7C7C7C"/>
                </a:solidFill>
              </a:rPr>
              <a:t>	- good growth led by US shale</a:t>
            </a:r>
          </a:p>
          <a:p>
            <a:pPr marL="0" lvl="0" indent="0" eaLnBrk="1" hangingPunct="1"/>
            <a:r>
              <a:rPr lang="en-US" sz="1800" i="1" dirty="0" smtClean="0">
                <a:solidFill>
                  <a:srgbClr val="7C7C7C"/>
                </a:solidFill>
              </a:rPr>
              <a:t>	</a:t>
            </a:r>
            <a:r>
              <a:rPr lang="en-US" sz="1800" dirty="0" smtClean="0">
                <a:solidFill>
                  <a:srgbClr val="7C7C7C"/>
                </a:solidFill>
              </a:rPr>
              <a:t>- robust North Sea performance </a:t>
            </a:r>
          </a:p>
          <a:p>
            <a:pPr marL="0" lvl="0" indent="0" eaLnBrk="1" hangingPunct="1"/>
            <a:r>
              <a:rPr lang="en-US" sz="1800" dirty="0">
                <a:solidFill>
                  <a:srgbClr val="7C7C7C"/>
                </a:solidFill>
              </a:rPr>
              <a:t>	</a:t>
            </a:r>
            <a:r>
              <a:rPr lang="en-US" sz="1800" dirty="0" smtClean="0">
                <a:solidFill>
                  <a:srgbClr val="7C7C7C"/>
                </a:solidFill>
              </a:rPr>
              <a:t>- exit Oman contract by July 2015</a:t>
            </a:r>
          </a:p>
          <a:p>
            <a:pPr marL="742950" lvl="1" indent="-285750"/>
            <a:r>
              <a:rPr lang="en-GB" sz="1800" dirty="0" smtClean="0">
                <a:solidFill>
                  <a:srgbClr val="7C7C7C"/>
                </a:solidFill>
              </a:rPr>
              <a:t>Wood </a:t>
            </a:r>
            <a:r>
              <a:rPr lang="en-GB" sz="1800" dirty="0">
                <a:solidFill>
                  <a:srgbClr val="7C7C7C"/>
                </a:solidFill>
              </a:rPr>
              <a:t>Group PSN – </a:t>
            </a:r>
            <a:r>
              <a:rPr lang="en-GB" sz="1800" dirty="0" smtClean="0">
                <a:solidFill>
                  <a:srgbClr val="7C7C7C"/>
                </a:solidFill>
              </a:rPr>
              <a:t>Turbine Activities</a:t>
            </a:r>
          </a:p>
          <a:p>
            <a:pPr marL="457200" lvl="1" indent="0">
              <a:buNone/>
            </a:pPr>
            <a:r>
              <a:rPr lang="en-GB" sz="1800" dirty="0">
                <a:solidFill>
                  <a:srgbClr val="7C7C7C"/>
                </a:solidFill>
              </a:rPr>
              <a:t>	</a:t>
            </a:r>
            <a:r>
              <a:rPr lang="en-GB" sz="1800" dirty="0" smtClean="0">
                <a:solidFill>
                  <a:srgbClr val="7C7C7C"/>
                </a:solidFill>
              </a:rPr>
              <a:t>- disappointing performance; significant improvement expected in H2</a:t>
            </a:r>
          </a:p>
          <a:p>
            <a:pPr marL="457200" lvl="1" indent="0">
              <a:buNone/>
            </a:pPr>
            <a:endParaRPr lang="en-GB" sz="1800" dirty="0">
              <a:solidFill>
                <a:srgbClr val="7C7C7C"/>
              </a:solidFill>
            </a:endParaRPr>
          </a:p>
          <a:p>
            <a:pPr marL="457200" lvl="1" indent="0">
              <a:buNone/>
            </a:pPr>
            <a:r>
              <a:rPr lang="en-GB" sz="1800" dirty="0" smtClean="0">
                <a:solidFill>
                  <a:srgbClr val="7C7C7C"/>
                </a:solidFill>
              </a:rPr>
              <a:t>Overall, on track to deliver full year EBITA in line with expectations and up on 2013</a:t>
            </a:r>
          </a:p>
          <a:p>
            <a:pPr marL="0" lvl="0" indent="0" eaLnBrk="1" hangingPunct="1"/>
            <a:endParaRPr lang="en-GB" sz="1600" dirty="0" smtClean="0">
              <a:solidFill>
                <a:schemeClr val="tx1"/>
              </a:solidFill>
            </a:endParaRPr>
          </a:p>
        </p:txBody>
      </p:sp>
      <p:sp>
        <p:nvSpPr>
          <p:cNvPr id="2" name="Rectangle 1"/>
          <p:cNvSpPr/>
          <p:nvPr/>
        </p:nvSpPr>
        <p:spPr>
          <a:xfrm>
            <a:off x="826718" y="4459266"/>
            <a:ext cx="7891397" cy="4133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Tree>
    <p:extLst>
      <p:ext uri="{BB962C8B-B14F-4D97-AF65-F5344CB8AC3E}">
        <p14:creationId xmlns:p14="http://schemas.microsoft.com/office/powerpoint/2010/main" val="2379474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16735" y="1243792"/>
            <a:ext cx="8128000" cy="4235450"/>
          </a:xfrm>
        </p:spPr>
        <p:txBody>
          <a:bodyPr rtlCol="0">
            <a:noAutofit/>
          </a:bodyPr>
          <a:lstStyle/>
          <a:p>
            <a:pPr marL="0" indent="0">
              <a:buNone/>
            </a:pPr>
            <a:r>
              <a:rPr lang="en-GB" sz="1000" i="1" dirty="0" smtClean="0">
                <a:solidFill>
                  <a:schemeClr val="tx1">
                    <a:lumMod val="50000"/>
                    <a:lumOff val="50000"/>
                  </a:schemeClr>
                </a:solidFill>
              </a:rPr>
              <a:t>1</a:t>
            </a:r>
            <a:r>
              <a:rPr lang="en-GB" sz="1000" i="1" dirty="0">
                <a:solidFill>
                  <a:schemeClr val="tx1">
                    <a:lumMod val="50000"/>
                    <a:lumOff val="50000"/>
                  </a:schemeClr>
                </a:solidFill>
              </a:rPr>
              <a:t>. </a:t>
            </a:r>
            <a:r>
              <a:rPr lang="en-GB" sz="1000" i="1" dirty="0" smtClean="0">
                <a:solidFill>
                  <a:schemeClr val="tx1">
                    <a:lumMod val="50000"/>
                    <a:lumOff val="50000"/>
                  </a:schemeClr>
                </a:solidFill>
              </a:rPr>
              <a:t>Total EBITA </a:t>
            </a:r>
            <a:r>
              <a:rPr lang="en-GB" sz="1000" i="1" dirty="0">
                <a:solidFill>
                  <a:schemeClr val="tx1">
                    <a:lumMod val="50000"/>
                    <a:lumOff val="50000"/>
                  </a:schemeClr>
                </a:solidFill>
              </a:rPr>
              <a:t>represents operating profit including JVs on a proportional basis of $221.5m (2013: $225.7m) before the deduction of amortisation of $50.3m (2013: $48.8m) and exceptional income of $27.9m (2013: $31.3m) and is provided as it is a key unit of measurement used by the Group in the management of its business.</a:t>
            </a:r>
          </a:p>
          <a:p>
            <a:pPr marL="0" indent="0">
              <a:buNone/>
            </a:pPr>
            <a:r>
              <a:rPr lang="en-GB" sz="1000" i="1" dirty="0">
                <a:solidFill>
                  <a:schemeClr val="tx1">
                    <a:lumMod val="50000"/>
                    <a:lumOff val="50000"/>
                  </a:schemeClr>
                </a:solidFill>
              </a:rPr>
              <a:t>2 Adjusted diluted earnings per share (“AEPS”) is calculated by dividing earnings before exceptional items and amortisation, net of tax, by the weighted average number of ordinary shares in issue during the period, excluding shares held by the Group's employee share ownership trusts and adjusted to assume conversion of all potentially dilutive ordinary shares.</a:t>
            </a:r>
          </a:p>
          <a:p>
            <a:pPr marL="0" indent="0" fontAlgn="b">
              <a:lnSpc>
                <a:spcPct val="100000"/>
              </a:lnSpc>
              <a:spcBef>
                <a:spcPts val="0"/>
              </a:spcBef>
              <a:spcAft>
                <a:spcPts val="0"/>
              </a:spcAft>
              <a:buClrTx/>
              <a:buNone/>
              <a:defRPr/>
            </a:pPr>
            <a:r>
              <a:rPr lang="en-GB" sz="1000" i="1" dirty="0" smtClean="0">
                <a:solidFill>
                  <a:schemeClr val="bg1">
                    <a:lumMod val="50000"/>
                  </a:schemeClr>
                </a:solidFill>
              </a:rPr>
              <a:t>3</a:t>
            </a:r>
            <a:r>
              <a:rPr lang="en-GB" sz="1000" i="1" dirty="0">
                <a:solidFill>
                  <a:schemeClr val="bg1">
                    <a:lumMod val="50000"/>
                  </a:schemeClr>
                </a:solidFill>
              </a:rPr>
              <a:t>: Pro forma Revenue and EBITA  have been restated to include the results of acquisitions made in 2013 (Elkhorn, </a:t>
            </a:r>
            <a:r>
              <a:rPr lang="en-GB" sz="1000" i="1" dirty="0" smtClean="0">
                <a:solidFill>
                  <a:schemeClr val="bg1">
                    <a:lumMod val="50000"/>
                  </a:schemeClr>
                </a:solidFill>
              </a:rPr>
              <a:t>Pyeroy, </a:t>
            </a:r>
            <a:r>
              <a:rPr lang="en-GB" sz="1000" i="1" dirty="0" err="1">
                <a:solidFill>
                  <a:schemeClr val="bg1">
                    <a:lumMod val="50000"/>
                  </a:schemeClr>
                </a:solidFill>
              </a:rPr>
              <a:t>Intetech</a:t>
            </a:r>
            <a:r>
              <a:rPr lang="en-GB" sz="1000" i="1" dirty="0">
                <a:solidFill>
                  <a:schemeClr val="bg1">
                    <a:lumMod val="50000"/>
                  </a:schemeClr>
                </a:solidFill>
              </a:rPr>
              <a:t>) as if they had been acquired on 1 January 2013 and also to apply the average exchange rates used to translate the 2014 results.  The 2014 results have been restated to exclude the results of acquisitions made in 2014 (</a:t>
            </a:r>
            <a:r>
              <a:rPr lang="en-GB" sz="1000" i="1" dirty="0" err="1">
                <a:solidFill>
                  <a:schemeClr val="bg1">
                    <a:lumMod val="50000"/>
                  </a:schemeClr>
                </a:solidFill>
              </a:rPr>
              <a:t>Meesters</a:t>
            </a:r>
            <a:r>
              <a:rPr lang="en-GB" sz="1000" i="1" dirty="0">
                <a:solidFill>
                  <a:schemeClr val="bg1">
                    <a:lumMod val="50000"/>
                  </a:schemeClr>
                </a:solidFill>
              </a:rPr>
              <a:t>, Cape, Sunstone). </a:t>
            </a:r>
          </a:p>
          <a:p>
            <a:pPr marL="0" indent="0">
              <a:lnSpc>
                <a:spcPct val="100000"/>
              </a:lnSpc>
              <a:spcBef>
                <a:spcPts val="0"/>
              </a:spcBef>
              <a:spcAft>
                <a:spcPts val="0"/>
              </a:spcAft>
              <a:buClrTx/>
              <a:buNone/>
              <a:defRPr/>
            </a:pPr>
            <a:endParaRPr lang="en-GB" sz="1000" i="1" dirty="0" smtClean="0">
              <a:solidFill>
                <a:schemeClr val="accent1">
                  <a:lumMod val="75000"/>
                </a:schemeClr>
              </a:solidFill>
            </a:endParaRPr>
          </a:p>
          <a:p>
            <a:pPr marL="0" indent="0">
              <a:lnSpc>
                <a:spcPct val="100000"/>
              </a:lnSpc>
              <a:spcBef>
                <a:spcPts val="0"/>
              </a:spcBef>
              <a:spcAft>
                <a:spcPts val="0"/>
              </a:spcAft>
              <a:buClrTx/>
              <a:buNone/>
              <a:defRPr/>
            </a:pPr>
            <a:r>
              <a:rPr lang="en-GB" sz="1000" i="1" dirty="0" smtClean="0">
                <a:solidFill>
                  <a:schemeClr val="bg1">
                    <a:lumMod val="50000"/>
                  </a:schemeClr>
                </a:solidFill>
              </a:rPr>
              <a:t>4:The </a:t>
            </a:r>
            <a:r>
              <a:rPr lang="en-GB" sz="1000" i="1" dirty="0">
                <a:solidFill>
                  <a:schemeClr val="bg1">
                    <a:lumMod val="50000"/>
                  </a:schemeClr>
                </a:solidFill>
              </a:rPr>
              <a:t>cash flow and closing net debt position has been prepared using equity accounting for joint ventures, and as such does not proportionally consolidate the assets and liabilities of joint ventures.   The JV position is added to arrive at a like-for-like total with that previously reported</a:t>
            </a:r>
            <a:r>
              <a:rPr lang="en-GB" sz="1000" i="1" dirty="0" smtClean="0">
                <a:solidFill>
                  <a:schemeClr val="bg1">
                    <a:lumMod val="50000"/>
                  </a:schemeClr>
                </a:solidFill>
              </a:rPr>
              <a:t>.</a:t>
            </a:r>
          </a:p>
          <a:p>
            <a:pPr marL="0" indent="0">
              <a:lnSpc>
                <a:spcPct val="100000"/>
              </a:lnSpc>
              <a:spcBef>
                <a:spcPts val="0"/>
              </a:spcBef>
              <a:spcAft>
                <a:spcPts val="0"/>
              </a:spcAft>
              <a:buClrTx/>
              <a:buNone/>
              <a:defRPr/>
            </a:pPr>
            <a:endParaRPr lang="en-GB" sz="1000" i="1" dirty="0" smtClean="0">
              <a:solidFill>
                <a:schemeClr val="bg1">
                  <a:lumMod val="50000"/>
                </a:schemeClr>
              </a:solidFill>
            </a:endParaRPr>
          </a:p>
          <a:p>
            <a:pPr marL="0" lvl="0" indent="0" eaLnBrk="0" fontAlgn="base" hangingPunct="0">
              <a:lnSpc>
                <a:spcPct val="100000"/>
              </a:lnSpc>
              <a:spcBef>
                <a:spcPct val="0"/>
              </a:spcBef>
              <a:spcAft>
                <a:spcPts val="600"/>
              </a:spcAft>
              <a:buClrTx/>
              <a:buNone/>
              <a:defRPr/>
            </a:pPr>
            <a:r>
              <a:rPr lang="en-GB" sz="1000" i="1" dirty="0" smtClean="0">
                <a:solidFill>
                  <a:schemeClr val="bg1">
                    <a:lumMod val="50000"/>
                  </a:schemeClr>
                </a:solidFill>
                <a:ea typeface="MS PGothic"/>
                <a:cs typeface="MS PGothic"/>
              </a:rPr>
              <a:t>5</a:t>
            </a:r>
            <a:r>
              <a:rPr lang="en-GB" sz="1000" i="1" dirty="0">
                <a:solidFill>
                  <a:schemeClr val="bg1">
                    <a:lumMod val="50000"/>
                  </a:schemeClr>
                </a:solidFill>
                <a:ea typeface="MS PGothic"/>
                <a:cs typeface="MS PGothic"/>
              </a:rPr>
              <a:t>: The balance sheet has been prepared using equity accounting for joint ventures, and as such does not proportionally consolidate the joint ventures assets and liabilities.</a:t>
            </a:r>
          </a:p>
          <a:p>
            <a:pPr marL="0" lvl="0" indent="0" eaLnBrk="0" fontAlgn="base" hangingPunct="0">
              <a:lnSpc>
                <a:spcPct val="100000"/>
              </a:lnSpc>
              <a:spcBef>
                <a:spcPct val="0"/>
              </a:spcBef>
              <a:spcAft>
                <a:spcPts val="600"/>
              </a:spcAft>
              <a:buClrTx/>
              <a:buNone/>
            </a:pPr>
            <a:r>
              <a:rPr lang="en-GB" sz="1000" i="1" dirty="0" smtClean="0">
                <a:solidFill>
                  <a:schemeClr val="bg1">
                    <a:lumMod val="50000"/>
                  </a:schemeClr>
                </a:solidFill>
                <a:ea typeface="MS PGothic"/>
                <a:cs typeface="MS PGothic"/>
              </a:rPr>
              <a:t>6</a:t>
            </a:r>
            <a:r>
              <a:rPr lang="en-GB" sz="1000" i="1" dirty="0">
                <a:solidFill>
                  <a:schemeClr val="bg1">
                    <a:lumMod val="50000"/>
                  </a:schemeClr>
                </a:solidFill>
                <a:ea typeface="MS PGothic"/>
                <a:cs typeface="MS PGothic"/>
              </a:rPr>
              <a:t>: Return of Capital Employed (ROCE) is Total EBITA divided by average capital </a:t>
            </a:r>
            <a:r>
              <a:rPr lang="en-GB" sz="1000" i="1" dirty="0" smtClean="0">
                <a:solidFill>
                  <a:schemeClr val="bg1">
                    <a:lumMod val="50000"/>
                  </a:schemeClr>
                </a:solidFill>
                <a:ea typeface="MS PGothic"/>
                <a:cs typeface="MS PGothic"/>
              </a:rPr>
              <a:t>employed</a:t>
            </a:r>
          </a:p>
          <a:p>
            <a:pPr marL="0" indent="0" eaLnBrk="0" fontAlgn="base" hangingPunct="0">
              <a:lnSpc>
                <a:spcPct val="100000"/>
              </a:lnSpc>
              <a:spcBef>
                <a:spcPct val="0"/>
              </a:spcBef>
              <a:spcAft>
                <a:spcPts val="600"/>
              </a:spcAft>
              <a:buClrTx/>
              <a:buNone/>
            </a:pPr>
            <a:r>
              <a:rPr lang="en-GB" sz="1000" i="1" dirty="0" smtClean="0">
                <a:solidFill>
                  <a:schemeClr val="bg1">
                    <a:lumMod val="50000"/>
                  </a:schemeClr>
                </a:solidFill>
                <a:ea typeface="MS PGothic"/>
                <a:cs typeface="MS PGothic"/>
              </a:rPr>
              <a:t>7</a:t>
            </a:r>
            <a:r>
              <a:rPr lang="en-GB" sz="1000" i="1" dirty="0">
                <a:solidFill>
                  <a:schemeClr val="bg1">
                    <a:lumMod val="50000"/>
                  </a:schemeClr>
                </a:solidFill>
                <a:ea typeface="MS PGothic"/>
                <a:cs typeface="MS PGothic"/>
              </a:rPr>
              <a:t>: Average net and average gross debt is based on the average of the net and gross debt balances respectively at the end of each </a:t>
            </a:r>
            <a:r>
              <a:rPr lang="en-GB" sz="1000" i="1" dirty="0" smtClean="0">
                <a:solidFill>
                  <a:schemeClr val="bg1">
                    <a:lumMod val="50000"/>
                  </a:schemeClr>
                </a:solidFill>
                <a:ea typeface="MS PGothic"/>
                <a:cs typeface="MS PGothic"/>
              </a:rPr>
              <a:t>month</a:t>
            </a:r>
          </a:p>
          <a:p>
            <a:pPr marL="0" indent="0" eaLnBrk="0" fontAlgn="base" hangingPunct="0">
              <a:lnSpc>
                <a:spcPct val="100000"/>
              </a:lnSpc>
              <a:spcBef>
                <a:spcPct val="0"/>
              </a:spcBef>
              <a:spcAft>
                <a:spcPts val="600"/>
              </a:spcAft>
              <a:buClrTx/>
              <a:buNone/>
            </a:pPr>
            <a:r>
              <a:rPr lang="en-GB" sz="1000" i="1" dirty="0" smtClean="0">
                <a:solidFill>
                  <a:schemeClr val="bg1">
                    <a:lumMod val="50000"/>
                  </a:schemeClr>
                </a:solidFill>
                <a:ea typeface="MS PGothic"/>
                <a:cs typeface="MS PGothic"/>
              </a:rPr>
              <a:t>8. Headcount includes employees and contractors at 30 June and includes our proportional share of headcount in joint ventures.</a:t>
            </a:r>
            <a:endParaRPr lang="en-GB" sz="1000" i="1" dirty="0">
              <a:solidFill>
                <a:schemeClr val="bg1">
                  <a:lumMod val="50000"/>
                </a:schemeClr>
              </a:solidFill>
              <a:ea typeface="MS PGothic"/>
              <a:cs typeface="MS PGothic"/>
            </a:endParaRPr>
          </a:p>
          <a:p>
            <a:pPr marL="0" lvl="0" indent="0" eaLnBrk="0" fontAlgn="base" hangingPunct="0">
              <a:lnSpc>
                <a:spcPct val="100000"/>
              </a:lnSpc>
              <a:spcBef>
                <a:spcPct val="0"/>
              </a:spcBef>
              <a:spcAft>
                <a:spcPts val="600"/>
              </a:spcAft>
              <a:buClrTx/>
              <a:buNone/>
            </a:pPr>
            <a:endParaRPr lang="en-GB" sz="1000" i="1" dirty="0">
              <a:solidFill>
                <a:schemeClr val="bg1">
                  <a:lumMod val="50000"/>
                </a:schemeClr>
              </a:solidFill>
              <a:ea typeface="MS PGothic"/>
              <a:cs typeface="MS PGothic"/>
            </a:endParaRPr>
          </a:p>
          <a:p>
            <a:pPr marL="0" indent="0">
              <a:buNone/>
            </a:pPr>
            <a:endParaRPr lang="en-GB" sz="1000" dirty="0">
              <a:solidFill>
                <a:srgbClr val="7C7C7C"/>
              </a:solidFill>
            </a:endParaRPr>
          </a:p>
          <a:p>
            <a:pPr marL="0" indent="0">
              <a:buNone/>
            </a:pPr>
            <a:r>
              <a:rPr lang="en-GB" sz="1000" i="1" dirty="0"/>
              <a:t> </a:t>
            </a:r>
            <a:endParaRPr lang="en-GB" sz="1000" dirty="0"/>
          </a:p>
          <a:p>
            <a:pPr eaLnBrk="1" fontAlgn="auto" hangingPunct="1">
              <a:buFont typeface="Wingdings" pitchFamily="2" charset="2"/>
              <a:buNone/>
              <a:defRPr/>
            </a:pPr>
            <a:endParaRPr lang="en-GB" sz="1000" dirty="0" smtClean="0">
              <a:solidFill>
                <a:srgbClr val="FF0000"/>
              </a:solidFill>
            </a:endParaRPr>
          </a:p>
          <a:p>
            <a:pPr marL="315913" indent="-228600" eaLnBrk="1" fontAlgn="auto" hangingPunct="1">
              <a:buNone/>
              <a:defRPr/>
            </a:pPr>
            <a:endParaRPr lang="en-GB" sz="1000" i="1" dirty="0" smtClean="0">
              <a:cs typeface="Arial" charset="0"/>
            </a:endParaRPr>
          </a:p>
          <a:p>
            <a:pPr marL="315913" indent="-228600" eaLnBrk="1" fontAlgn="auto" hangingPunct="1">
              <a:buFontTx/>
              <a:buNone/>
              <a:defRPr/>
            </a:pPr>
            <a:endParaRPr lang="en-GB" sz="1000" dirty="0" smtClean="0">
              <a:cs typeface="Arial" charset="0"/>
            </a:endParaRPr>
          </a:p>
          <a:p>
            <a:pPr marL="315913" indent="-228600" eaLnBrk="1" fontAlgn="auto" hangingPunct="1">
              <a:buFont typeface="Wingdings" pitchFamily="2" charset="2"/>
              <a:buNone/>
              <a:defRPr/>
            </a:pPr>
            <a:endParaRPr lang="en-GB" sz="1000" dirty="0" smtClean="0">
              <a:cs typeface="Arial" charset="0"/>
            </a:endParaRPr>
          </a:p>
        </p:txBody>
      </p:sp>
      <p:sp>
        <p:nvSpPr>
          <p:cNvPr id="2" name="Title 1"/>
          <p:cNvSpPr>
            <a:spLocks noGrp="1"/>
          </p:cNvSpPr>
          <p:nvPr>
            <p:ph type="ctrTitle"/>
          </p:nvPr>
        </p:nvSpPr>
        <p:spPr>
          <a:xfrm>
            <a:off x="612775" y="596900"/>
            <a:ext cx="7772400" cy="592138"/>
          </a:xfrm>
        </p:spPr>
        <p:txBody>
          <a:bodyPr/>
          <a:lstStyle/>
          <a:p>
            <a:pPr>
              <a:defRPr/>
            </a:pPr>
            <a:r>
              <a:rPr lang="en-GB" sz="3200" dirty="0" smtClean="0"/>
              <a:t>Footnotes</a:t>
            </a:r>
            <a:endParaRPr lang="en-GB" sz="3200" dirty="0"/>
          </a:p>
        </p:txBody>
      </p:sp>
    </p:spTree>
    <p:extLst>
      <p:ext uri="{BB962C8B-B14F-4D97-AF65-F5344CB8AC3E}">
        <p14:creationId xmlns:p14="http://schemas.microsoft.com/office/powerpoint/2010/main" val="1153211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12775" y="596900"/>
            <a:ext cx="4565650" cy="592138"/>
          </a:xfrm>
        </p:spPr>
        <p:txBody>
          <a:bodyPr rtlCol="0">
            <a:normAutofit fontScale="90000"/>
          </a:bodyPr>
          <a:lstStyle/>
          <a:p>
            <a:pPr eaLnBrk="1" fontAlgn="auto" hangingPunct="1">
              <a:spcAft>
                <a:spcPts val="0"/>
              </a:spcAft>
              <a:defRPr/>
            </a:pPr>
            <a:r>
              <a:rPr lang="en-GB" dirty="0" smtClean="0"/>
              <a:t>Appendix</a:t>
            </a:r>
            <a:endParaRPr lang="en-GB" dirty="0"/>
          </a:p>
        </p:txBody>
      </p:sp>
      <p:sp>
        <p:nvSpPr>
          <p:cNvPr id="7" name="Slide Number Placeholder 6"/>
          <p:cNvSpPr txBox="1">
            <a:spLocks noGrp="1"/>
          </p:cNvSpPr>
          <p:nvPr/>
        </p:nvSpPr>
        <p:spPr>
          <a:xfrm>
            <a:off x="182563" y="6027738"/>
            <a:ext cx="254000" cy="388937"/>
          </a:xfrm>
          <a:prstGeom prst="rect">
            <a:avLst/>
          </a:prstGeom>
          <a:noFill/>
        </p:spPr>
        <p:txBody>
          <a:bodyPr wrap="none" lIns="0" tIns="0" rIns="0" bIns="0"/>
          <a:lstStyle/>
          <a:p>
            <a:pPr fontAlgn="auto">
              <a:spcBef>
                <a:spcPts val="0"/>
              </a:spcBef>
              <a:spcAft>
                <a:spcPts val="0"/>
              </a:spcAft>
              <a:defRPr/>
            </a:pPr>
            <a:fld id="{DC29D2EE-596F-4DAC-B0E7-1B256C188B9B}" type="slidenum">
              <a:rPr lang="en-GB" sz="1200">
                <a:solidFill>
                  <a:schemeClr val="tx1">
                    <a:tint val="75000"/>
                  </a:schemeClr>
                </a:solidFill>
                <a:latin typeface="+mn-lt"/>
                <a:ea typeface="+mn-ea"/>
                <a:cs typeface="+mn-cs"/>
              </a:rPr>
              <a:pPr fontAlgn="auto">
                <a:spcBef>
                  <a:spcPts val="0"/>
                </a:spcBef>
                <a:spcAft>
                  <a:spcPts val="0"/>
                </a:spcAft>
                <a:defRPr/>
              </a:pPr>
              <a:t>19</a:t>
            </a:fld>
            <a:endParaRPr lang="en-GB"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78880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woodgroup.net/corpcomm/BrandToolKit/Downloads/new_brand/core_values/Stack_with_Wo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211" y="714895"/>
            <a:ext cx="2392785" cy="500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770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ctrTitle"/>
          </p:nvPr>
        </p:nvSpPr>
        <p:spPr>
          <a:xfrm>
            <a:off x="638828" y="1453018"/>
            <a:ext cx="7783926" cy="587790"/>
          </a:xfrm>
        </p:spPr>
        <p:txBody>
          <a:bodyPr rtlCol="0">
            <a:normAutofit/>
          </a:bodyPr>
          <a:lstStyle/>
          <a:p>
            <a:pPr eaLnBrk="1" fontAlgn="auto" hangingPunct="1">
              <a:spcAft>
                <a:spcPts val="0"/>
              </a:spcAft>
              <a:defRPr/>
            </a:pPr>
            <a:r>
              <a:rPr lang="en-GB" sz="3200" dirty="0" smtClean="0"/>
              <a:t>Reconciliation of </a:t>
            </a:r>
            <a:r>
              <a:rPr lang="en-GB" sz="3200" dirty="0"/>
              <a:t>o</a:t>
            </a:r>
            <a:r>
              <a:rPr lang="en-GB" sz="3200" dirty="0" smtClean="0"/>
              <a:t>perating </a:t>
            </a:r>
            <a:r>
              <a:rPr lang="en-GB" sz="3200" dirty="0"/>
              <a:t>p</a:t>
            </a:r>
            <a:r>
              <a:rPr lang="en-GB" sz="3200" dirty="0" smtClean="0"/>
              <a:t>rofit</a:t>
            </a:r>
          </a:p>
        </p:txBody>
      </p:sp>
      <p:graphicFrame>
        <p:nvGraphicFramePr>
          <p:cNvPr id="3" name="Table Placeholder 8"/>
          <p:cNvGraphicFramePr>
            <a:graphicFrameLocks/>
          </p:cNvGraphicFramePr>
          <p:nvPr>
            <p:extLst>
              <p:ext uri="{D42A27DB-BD31-4B8C-83A1-F6EECF244321}">
                <p14:modId xmlns:p14="http://schemas.microsoft.com/office/powerpoint/2010/main" val="25165829"/>
              </p:ext>
            </p:extLst>
          </p:nvPr>
        </p:nvGraphicFramePr>
        <p:xfrm>
          <a:off x="786926" y="2255116"/>
          <a:ext cx="7492777" cy="1985889"/>
        </p:xfrm>
        <a:graphic>
          <a:graphicData uri="http://schemas.openxmlformats.org/drawingml/2006/table">
            <a:tbl>
              <a:tblPr firstRow="1">
                <a:solidFill>
                  <a:schemeClr val="bg1"/>
                </a:solidFill>
                <a:tableStyleId>{5C22544A-7EE6-4342-B048-85BDC9FD1C3A}</a:tableStyleId>
              </a:tblPr>
              <a:tblGrid>
                <a:gridCol w="4173381"/>
                <a:gridCol w="1766170"/>
                <a:gridCol w="1553226"/>
              </a:tblGrid>
              <a:tr h="397585">
                <a:tc>
                  <a:txBody>
                    <a:bodyPr/>
                    <a:lstStyle/>
                    <a:p>
                      <a:endParaRPr lang="en-GB" sz="1400" dirty="0"/>
                    </a:p>
                  </a:txBody>
                  <a:tcPr anchor="b">
                    <a:lnL w="12700" cmpd="sng">
                      <a:noFill/>
                    </a:lnL>
                    <a:lnR w="12700" cap="flat" cmpd="sng" algn="ctr">
                      <a:noFill/>
                      <a:prstDash val="solid"/>
                      <a:round/>
                      <a:headEnd type="none" w="med" len="med"/>
                      <a:tailEnd type="none" w="med" len="med"/>
                    </a:lnR>
                    <a:lnT w="12700" cmpd="sng">
                      <a:noFill/>
                    </a:lnT>
                    <a:lnB w="6350" cap="flat" cmpd="sng" algn="ctr">
                      <a:solidFill>
                        <a:srgbClr val="7C7C7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H1 2014</a:t>
                      </a:r>
                      <a:r>
                        <a:rPr lang="en-GB" sz="1400" baseline="0" dirty="0" smtClean="0"/>
                        <a:t> </a:t>
                      </a:r>
                      <a:r>
                        <a:rPr lang="en-GB" sz="1400" dirty="0" smtClean="0"/>
                        <a:t>$m</a:t>
                      </a:r>
                      <a:endParaRPr lang="en-GB" sz="1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H1 2013</a:t>
                      </a:r>
                      <a:r>
                        <a:rPr lang="en-GB" sz="1400" baseline="0" dirty="0" smtClean="0"/>
                        <a:t> </a:t>
                      </a: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r>
              <a:tr h="320876">
                <a:tc>
                  <a:txBody>
                    <a:bodyPr/>
                    <a:lstStyle/>
                    <a:p>
                      <a:r>
                        <a:rPr lang="en-GB" sz="1400" b="1" dirty="0" smtClean="0">
                          <a:solidFill>
                            <a:srgbClr val="3157A7"/>
                          </a:solidFill>
                        </a:rPr>
                        <a:t>EBIT</a:t>
                      </a:r>
                      <a:endParaRPr lang="en-GB" sz="1400" b="1" dirty="0">
                        <a:solidFill>
                          <a:srgbClr val="3157A7"/>
                        </a:solidFill>
                      </a:endParaRPr>
                    </a:p>
                  </a:txBody>
                  <a:tcPr>
                    <a:lnL w="12700" cmpd="sng">
                      <a:noFill/>
                    </a:lnL>
                    <a:lnR w="12700" cmpd="sng">
                      <a:noFill/>
                    </a:lnR>
                    <a:lnT w="6350" cap="flat" cmpd="sng" algn="ctr">
                      <a:solidFill>
                        <a:srgbClr val="7C7C7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194</a:t>
                      </a:r>
                      <a:endParaRPr lang="en-GB" sz="1400" b="1" dirty="0">
                        <a:solidFill>
                          <a:srgbClr val="7C7C7C"/>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194</a:t>
                      </a:r>
                      <a:endParaRPr lang="en-GB" sz="1400" b="1" dirty="0">
                        <a:solidFill>
                          <a:srgbClr val="7C7C7C"/>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20876">
                <a:tc>
                  <a:txBody>
                    <a:bodyPr/>
                    <a:lstStyle/>
                    <a:p>
                      <a:r>
                        <a:rPr lang="en-GB" sz="1400" b="0" dirty="0" smtClean="0">
                          <a:solidFill>
                            <a:srgbClr val="3157A7"/>
                          </a:solidFill>
                        </a:rPr>
                        <a:t>Impact</a:t>
                      </a:r>
                      <a:r>
                        <a:rPr lang="en-GB" sz="1400" b="0" baseline="0" dirty="0" smtClean="0">
                          <a:solidFill>
                            <a:srgbClr val="3157A7"/>
                          </a:solidFill>
                        </a:rPr>
                        <a:t> of JV profit included pre vs post-tax</a:t>
                      </a:r>
                      <a:endParaRPr lang="en-GB" sz="1400" b="0"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0" dirty="0" smtClean="0">
                          <a:solidFill>
                            <a:srgbClr val="7C7C7C"/>
                          </a:solidFill>
                        </a:rPr>
                        <a:t>(7)</a:t>
                      </a:r>
                      <a:endParaRPr lang="en-GB" sz="1400" b="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(7)</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876">
                <a:tc>
                  <a:txBody>
                    <a:bodyPr/>
                    <a:lstStyle/>
                    <a:p>
                      <a:r>
                        <a:rPr lang="en-GB" sz="1400" b="0" dirty="0" smtClean="0">
                          <a:solidFill>
                            <a:srgbClr val="3157A7"/>
                          </a:solidFill>
                        </a:rPr>
                        <a:t>Impact of discontinued</a:t>
                      </a:r>
                      <a:r>
                        <a:rPr lang="en-GB" sz="1400" b="0" baseline="0" dirty="0" smtClean="0">
                          <a:solidFill>
                            <a:srgbClr val="3157A7"/>
                          </a:solidFill>
                        </a:rPr>
                        <a:t> </a:t>
                      </a:r>
                      <a:r>
                        <a:rPr lang="en-GB" sz="1400" b="0" dirty="0" smtClean="0">
                          <a:solidFill>
                            <a:srgbClr val="3157A7"/>
                          </a:solidFill>
                        </a:rPr>
                        <a:t>activities  </a:t>
                      </a:r>
                      <a:endParaRPr lang="en-GB" sz="1400" b="0"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0" dirty="0" smtClean="0">
                          <a:solidFill>
                            <a:srgbClr val="7C7C7C"/>
                          </a:solidFill>
                        </a:rPr>
                        <a:t>4</a:t>
                      </a:r>
                      <a:endParaRPr lang="en-GB" sz="1400" b="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0" dirty="0" smtClean="0">
                          <a:solidFill>
                            <a:srgbClr val="7C7C7C"/>
                          </a:solidFill>
                        </a:rPr>
                        <a:t>(21)</a:t>
                      </a:r>
                      <a:endParaRPr lang="en-GB" sz="1400" b="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876">
                <a:tc>
                  <a:txBody>
                    <a:bodyPr/>
                    <a:lstStyle/>
                    <a:p>
                      <a:r>
                        <a:rPr lang="en-GB" sz="1400" b="1" dirty="0" smtClean="0">
                          <a:solidFill>
                            <a:srgbClr val="3157A7"/>
                          </a:solidFill>
                        </a:rPr>
                        <a:t>Operating profit per Group</a:t>
                      </a:r>
                      <a:r>
                        <a:rPr lang="en-GB" sz="1400" b="1" baseline="0" dirty="0" smtClean="0">
                          <a:solidFill>
                            <a:srgbClr val="3157A7"/>
                          </a:solidFill>
                        </a:rPr>
                        <a:t> Income Statement</a:t>
                      </a:r>
                      <a:endParaRPr lang="en-GB" sz="1400" b="1"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191</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166</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8017">
                <a:tc>
                  <a:txBody>
                    <a:bodyPr/>
                    <a:lstStyle/>
                    <a:p>
                      <a:endParaRPr lang="en-GB" sz="1400" b="1" dirty="0">
                        <a:solidFill>
                          <a:srgbClr val="3157A7"/>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b="1" dirty="0">
                        <a:solidFill>
                          <a:srgbClr val="7C7C7C"/>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b="1" dirty="0">
                        <a:solidFill>
                          <a:srgbClr val="7C7C7C"/>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95921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ctrTitle"/>
          </p:nvPr>
        </p:nvSpPr>
        <p:spPr>
          <a:xfrm>
            <a:off x="727815" y="1240512"/>
            <a:ext cx="7772400" cy="592138"/>
          </a:xfrm>
        </p:spPr>
        <p:txBody>
          <a:bodyPr rtlCol="0">
            <a:normAutofit/>
          </a:bodyPr>
          <a:lstStyle/>
          <a:p>
            <a:pPr eaLnBrk="1" fontAlgn="auto" hangingPunct="1">
              <a:spcAft>
                <a:spcPts val="0"/>
              </a:spcAft>
              <a:defRPr/>
            </a:pPr>
            <a:r>
              <a:rPr lang="en-GB" sz="3200" dirty="0" smtClean="0"/>
              <a:t>Exceptional gain</a:t>
            </a:r>
            <a:endParaRPr lang="en-GB" sz="3200" dirty="0" smtClean="0">
              <a:solidFill>
                <a:srgbClr val="FF0000"/>
              </a:solidFill>
            </a:endParaRPr>
          </a:p>
        </p:txBody>
      </p:sp>
      <p:graphicFrame>
        <p:nvGraphicFramePr>
          <p:cNvPr id="5" name="Table Placeholder 8"/>
          <p:cNvGraphicFramePr>
            <a:graphicFrameLocks/>
          </p:cNvGraphicFramePr>
          <p:nvPr>
            <p:extLst>
              <p:ext uri="{D42A27DB-BD31-4B8C-83A1-F6EECF244321}">
                <p14:modId xmlns:p14="http://schemas.microsoft.com/office/powerpoint/2010/main" val="830563890"/>
              </p:ext>
            </p:extLst>
          </p:nvPr>
        </p:nvGraphicFramePr>
        <p:xfrm>
          <a:off x="726510" y="1961687"/>
          <a:ext cx="7678454" cy="3253323"/>
        </p:xfrm>
        <a:graphic>
          <a:graphicData uri="http://schemas.openxmlformats.org/drawingml/2006/table">
            <a:tbl>
              <a:tblPr firstRow="1">
                <a:solidFill>
                  <a:schemeClr val="bg1"/>
                </a:solidFill>
                <a:tableStyleId>{5C22544A-7EE6-4342-B048-85BDC9FD1C3A}</a:tableStyleId>
              </a:tblPr>
              <a:tblGrid>
                <a:gridCol w="5123174"/>
                <a:gridCol w="1259978"/>
                <a:gridCol w="1295302"/>
              </a:tblGrid>
              <a:tr h="0">
                <a:tc>
                  <a:txBody>
                    <a:bodyPr/>
                    <a:lstStyle/>
                    <a:p>
                      <a:endParaRPr lang="en-GB" sz="1400" dirty="0"/>
                    </a:p>
                  </a:txBody>
                  <a:tcPr anchor="b">
                    <a:lnL w="12700" cmpd="sng">
                      <a:noFill/>
                    </a:lnL>
                    <a:lnR w="12700" cap="flat" cmpd="sng" algn="ctr">
                      <a:noFill/>
                      <a:prstDash val="solid"/>
                      <a:round/>
                      <a:headEnd type="none" w="med" len="med"/>
                      <a:tailEnd type="none" w="med" len="med"/>
                    </a:lnR>
                    <a:lnT w="12700" cmpd="sng">
                      <a:noFill/>
                    </a:lnT>
                    <a:lnB w="6350" cap="flat" cmpd="sng" algn="ctr">
                      <a:solidFill>
                        <a:srgbClr val="7C7C7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H1 2014</a:t>
                      </a:r>
                      <a:r>
                        <a:rPr lang="en-GB" sz="1400" baseline="0" dirty="0" smtClean="0"/>
                        <a:t> </a:t>
                      </a:r>
                    </a:p>
                    <a:p>
                      <a:pPr algn="ctr"/>
                      <a:r>
                        <a:rPr lang="en-GB" sz="1400" dirty="0" smtClean="0"/>
                        <a:t>$m</a:t>
                      </a:r>
                      <a:endParaRPr lang="en-GB" sz="1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H1 2013</a:t>
                      </a:r>
                      <a:r>
                        <a:rPr lang="en-GB" sz="1400" baseline="0" dirty="0" smtClean="0"/>
                        <a:t> </a:t>
                      </a:r>
                    </a:p>
                    <a:p>
                      <a:pPr algn="ct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r>
              <a:tr h="33463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0" i="0" u="none" strike="noStrike" cap="none" normalizeH="0" baseline="0" dirty="0" smtClean="0">
                          <a:ln>
                            <a:noFill/>
                          </a:ln>
                          <a:solidFill>
                            <a:srgbClr val="384D9B"/>
                          </a:solidFill>
                          <a:effectLst/>
                          <a:latin typeface="+mn-lt"/>
                          <a:ea typeface="ヒラギノ角ゴ ProN W3"/>
                          <a:cs typeface="ヒラギノ角ゴ ProN W3"/>
                        </a:rPr>
                        <a:t>Integration and restructuring charges</a:t>
                      </a:r>
                    </a:p>
                  </a:txBody>
                  <a:tcPr marL="91468" marR="91468" marT="45735" marB="45735" anchor="ctr" horzOverflow="overflow">
                    <a:lnL w="12700" cmpd="sng">
                      <a:noFill/>
                    </a:lnL>
                    <a:lnR w="12700" cmpd="sng">
                      <a:noFill/>
                    </a:lnR>
                    <a:lnT w="6350" cap="flat" cmpd="sng" algn="ctr">
                      <a:solidFill>
                        <a:srgbClr val="7C7C7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C7C7C"/>
                          </a:solidFill>
                          <a:effectLst/>
                          <a:latin typeface="+mn-lt"/>
                          <a:ea typeface="ヒラギノ角ゴ ProN W3"/>
                          <a:cs typeface="ヒラギノ角ゴ ProN W3"/>
                        </a:rPr>
                        <a:t>(30)</a:t>
                      </a:r>
                    </a:p>
                  </a:txBody>
                  <a:tcPr marL="91468" marR="91468" marT="45735" marB="45735" anchor="ctr" horzOverflow="overflow">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C7C7C"/>
                          </a:solidFill>
                          <a:effectLst/>
                          <a:latin typeface="+mn-lt"/>
                          <a:ea typeface="ヒラギノ角ゴ ProN W3"/>
                          <a:cs typeface="ヒラギノ角ゴ ProN W3"/>
                        </a:rPr>
                        <a:t>-</a:t>
                      </a:r>
                    </a:p>
                  </a:txBody>
                  <a:tcPr marL="91468" marR="91468" marT="45735" marB="45735" anchor="ctr" horzOverflow="overflow">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463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0" i="0" u="none" strike="noStrike" cap="none" normalizeH="0" baseline="0" dirty="0" smtClean="0">
                          <a:ln>
                            <a:noFill/>
                          </a:ln>
                          <a:solidFill>
                            <a:srgbClr val="384D9B"/>
                          </a:solidFill>
                          <a:effectLst/>
                          <a:latin typeface="+mn-lt"/>
                          <a:ea typeface="ヒラギノ角ゴ ProN W3"/>
                          <a:cs typeface="ヒラギノ角ゴ ProN W3"/>
                        </a:rPr>
                        <a:t>Lease termination income </a:t>
                      </a:r>
                      <a:endParaRPr kumimoji="0" lang="en-GB" sz="1400" b="0" i="0" u="none" strike="noStrike" cap="none" normalizeH="0" baseline="0" dirty="0" smtClean="0">
                        <a:ln>
                          <a:noFill/>
                        </a:ln>
                        <a:solidFill>
                          <a:srgbClr val="FF0000"/>
                        </a:solidFill>
                        <a:effectLst/>
                        <a:latin typeface="+mn-lt"/>
                        <a:ea typeface="ヒラギノ角ゴ ProN W3"/>
                        <a:cs typeface="ヒラギノ角ゴ ProN W3"/>
                      </a:endParaRP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dirty="0" smtClean="0"/>
                        <a:t>-</a:t>
                      </a:r>
                      <a:endParaRPr lang="en-GB" dirty="0"/>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15</a:t>
                      </a:r>
                      <a:endParaRPr lang="en-GB" sz="1400" dirty="0">
                        <a:solidFill>
                          <a:srgbClr val="7C7C7C"/>
                        </a:solidFill>
                      </a:endParaRP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63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0" i="0" u="none" strike="noStrike" cap="none" normalizeH="0" baseline="0" dirty="0" smtClean="0">
                          <a:ln>
                            <a:noFill/>
                          </a:ln>
                          <a:solidFill>
                            <a:srgbClr val="384D9B"/>
                          </a:solidFill>
                          <a:effectLst/>
                          <a:latin typeface="+mn-lt"/>
                          <a:ea typeface="ヒラギノ角ゴ ProN W3"/>
                          <a:cs typeface="ヒラギノ角ゴ ProN W3"/>
                        </a:rPr>
                        <a:t>Bad debt recoveries</a:t>
                      </a: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dirty="0" smtClean="0"/>
                        <a:t>-</a:t>
                      </a:r>
                      <a:endParaRPr lang="en-GB" dirty="0"/>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2</a:t>
                      </a:r>
                      <a:endParaRPr lang="en-GB" sz="1400" dirty="0">
                        <a:solidFill>
                          <a:srgbClr val="7C7C7C"/>
                        </a:solidFill>
                      </a:endParaRP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63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0" i="0" u="none" strike="noStrike" cap="none" normalizeH="0" baseline="0" dirty="0" smtClean="0">
                          <a:ln>
                            <a:noFill/>
                          </a:ln>
                          <a:solidFill>
                            <a:srgbClr val="384D9B"/>
                          </a:solidFill>
                          <a:effectLst/>
                          <a:latin typeface="+mn-lt"/>
                          <a:ea typeface="ヒラギノ角ゴ ProN W3"/>
                          <a:cs typeface="ヒラギノ角ゴ ProN W3"/>
                        </a:rPr>
                        <a:t>Business divested in prior years</a:t>
                      </a: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b="0" kern="1200" dirty="0" smtClean="0">
                          <a:solidFill>
                            <a:srgbClr val="7C7C7C"/>
                          </a:solidFill>
                          <a:latin typeface="+mn-lt"/>
                          <a:ea typeface="+mn-ea"/>
                          <a:cs typeface="+mn-cs"/>
                        </a:rPr>
                        <a:t>58</a:t>
                      </a:r>
                      <a:endParaRPr lang="en-GB" sz="1400" b="0" kern="1200" dirty="0">
                        <a:solidFill>
                          <a:srgbClr val="7C7C7C"/>
                        </a:solidFill>
                        <a:latin typeface="+mn-lt"/>
                        <a:ea typeface="+mn-ea"/>
                        <a:cs typeface="+mn-cs"/>
                      </a:endParaRP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0" dirty="0" smtClean="0">
                          <a:solidFill>
                            <a:srgbClr val="7C7C7C"/>
                          </a:solidFill>
                        </a:rPr>
                        <a:t>14</a:t>
                      </a:r>
                      <a:endParaRPr lang="en-GB" sz="1400" b="0" dirty="0">
                        <a:solidFill>
                          <a:srgbClr val="7C7C7C"/>
                        </a:solidFill>
                      </a:endParaRP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0418">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1" u="none" strike="noStrike" cap="none" normalizeH="0" baseline="0" dirty="0" smtClean="0">
                          <a:ln>
                            <a:noFill/>
                          </a:ln>
                          <a:solidFill>
                            <a:srgbClr val="384D9B"/>
                          </a:solidFill>
                          <a:effectLst/>
                          <a:latin typeface="+mn-lt"/>
                        </a:rPr>
                        <a:t>Total exceptional gain</a:t>
                      </a:r>
                      <a:endParaRPr kumimoji="0" lang="en-GB" sz="1400" b="1" i="0" u="none" strike="noStrike" cap="none" normalizeH="0" baseline="0" dirty="0" smtClean="0">
                        <a:ln>
                          <a:noFill/>
                        </a:ln>
                        <a:solidFill>
                          <a:srgbClr val="FF0000"/>
                        </a:solidFill>
                        <a:effectLst/>
                        <a:latin typeface="+mn-lt"/>
                        <a:ea typeface="ヒラギノ角ゴ ProN W3"/>
                        <a:cs typeface="ヒラギノ角ゴ ProN W3"/>
                      </a:endParaRP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b="1" kern="1200" dirty="0" smtClean="0">
                          <a:solidFill>
                            <a:srgbClr val="7C7C7C"/>
                          </a:solidFill>
                          <a:latin typeface="+mn-lt"/>
                          <a:ea typeface="+mn-ea"/>
                          <a:cs typeface="+mn-cs"/>
                        </a:rPr>
                        <a:t>28</a:t>
                      </a:r>
                      <a:endParaRPr lang="en-GB" sz="1400" b="1" kern="1200" dirty="0">
                        <a:solidFill>
                          <a:srgbClr val="7C7C7C"/>
                        </a:solidFill>
                        <a:latin typeface="+mn-lt"/>
                        <a:ea typeface="+mn-ea"/>
                        <a:cs typeface="+mn-cs"/>
                      </a:endParaRP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31</a:t>
                      </a:r>
                      <a:endParaRPr lang="en-GB" sz="1400" b="1" dirty="0">
                        <a:solidFill>
                          <a:srgbClr val="7C7C7C"/>
                        </a:solidFill>
                      </a:endParaRP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63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0" i="0" u="none" strike="noStrike" cap="none" normalizeH="0" baseline="0" dirty="0" smtClean="0">
                          <a:ln>
                            <a:noFill/>
                          </a:ln>
                          <a:solidFill>
                            <a:srgbClr val="384D9B"/>
                          </a:solidFill>
                          <a:effectLst/>
                          <a:latin typeface="+mn-lt"/>
                          <a:ea typeface="ヒラギノ角ゴ ProN W3"/>
                          <a:cs typeface="ヒラギノ角ゴ ProN W3"/>
                        </a:rPr>
                        <a:t>Tax</a:t>
                      </a: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7C7C7C"/>
                          </a:solidFill>
                          <a:effectLst/>
                          <a:latin typeface="+mn-lt"/>
                          <a:ea typeface="ヒラギノ角ゴ ProN W3"/>
                          <a:cs typeface="ヒラギノ角ゴ ProN W3"/>
                        </a:rPr>
                        <a:t>(12)</a:t>
                      </a:r>
                      <a:endParaRPr kumimoji="0" lang="en-GB" sz="1400" b="0" i="0" u="none" strike="noStrike" kern="1200" cap="none" normalizeH="0" baseline="0" dirty="0">
                        <a:ln>
                          <a:noFill/>
                        </a:ln>
                        <a:solidFill>
                          <a:srgbClr val="7C7C7C"/>
                        </a:solidFill>
                        <a:effectLst/>
                        <a:latin typeface="+mn-lt"/>
                        <a:ea typeface="ヒラギノ角ゴ ProN W3"/>
                        <a:cs typeface="ヒラギノ角ゴ ProN W3"/>
                      </a:endParaRP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(4)</a:t>
                      </a:r>
                      <a:endParaRPr lang="en-GB" sz="1400" dirty="0">
                        <a:solidFill>
                          <a:srgbClr val="7C7C7C"/>
                        </a:solidFill>
                      </a:endParaRP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63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1" i="0" u="none" strike="noStrike" cap="none" normalizeH="0" baseline="0" dirty="0" smtClean="0">
                          <a:ln>
                            <a:noFill/>
                          </a:ln>
                          <a:solidFill>
                            <a:srgbClr val="384D9B"/>
                          </a:solidFill>
                          <a:effectLst/>
                          <a:latin typeface="+mn-lt"/>
                          <a:ea typeface="ヒラギノ角ゴ ProN W3"/>
                          <a:cs typeface="ヒラギノ角ゴ ProN W3"/>
                        </a:rPr>
                        <a:t>Total exceptional gain after tax</a:t>
                      </a:r>
                    </a:p>
                  </a:txBody>
                  <a:tcPr marL="91468" marR="91468" marT="45735" marB="45735" anchor="ctr"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b="1" kern="1200" dirty="0" smtClean="0">
                          <a:solidFill>
                            <a:srgbClr val="7C7C7C"/>
                          </a:solidFill>
                          <a:latin typeface="+mn-lt"/>
                          <a:ea typeface="+mn-ea"/>
                          <a:cs typeface="+mn-cs"/>
                        </a:rPr>
                        <a:t>16</a:t>
                      </a:r>
                      <a:endParaRPr lang="en-GB" sz="1400" b="1" kern="1200" dirty="0">
                        <a:solidFill>
                          <a:srgbClr val="7C7C7C"/>
                        </a:solidFill>
                        <a:latin typeface="+mn-lt"/>
                        <a:ea typeface="+mn-ea"/>
                        <a:cs typeface="+mn-cs"/>
                      </a:endParaRPr>
                    </a:p>
                  </a:txBody>
                  <a:tcPr marL="91468" marR="91468" marT="45735" marB="45735" anchor="ctr"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27</a:t>
                      </a:r>
                      <a:endParaRPr lang="en-GB" sz="1400" b="1" dirty="0">
                        <a:solidFill>
                          <a:srgbClr val="7C7C7C"/>
                        </a:solidFill>
                      </a:endParaRPr>
                    </a:p>
                  </a:txBody>
                  <a:tcPr marL="91468" marR="91468" marT="45735" marB="45735" anchor="ctr"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34633">
                <a:tc>
                  <a:txBody>
                    <a:bodyPr/>
                    <a:lstStyle/>
                    <a:p>
                      <a:endParaRPr lang="en-GB" sz="1000" dirty="0">
                        <a:solidFill>
                          <a:srgbClr val="3157A7"/>
                        </a:solidFill>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6760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841" y="1273306"/>
            <a:ext cx="7772400" cy="592138"/>
          </a:xfrm>
        </p:spPr>
        <p:txBody>
          <a:bodyPr/>
          <a:lstStyle/>
          <a:p>
            <a:pPr>
              <a:defRPr/>
            </a:pPr>
            <a:r>
              <a:rPr lang="en-GB" sz="3200" dirty="0" smtClean="0"/>
              <a:t>Amortisation</a:t>
            </a:r>
            <a:endParaRPr lang="en-GB" sz="3200" dirty="0"/>
          </a:p>
        </p:txBody>
      </p:sp>
      <p:sp>
        <p:nvSpPr>
          <p:cNvPr id="4" name="Rectangle 9"/>
          <p:cNvSpPr>
            <a:spLocks noChangeArrowheads="1"/>
          </p:cNvSpPr>
          <p:nvPr/>
        </p:nvSpPr>
        <p:spPr bwMode="auto">
          <a:xfrm>
            <a:off x="644841" y="4853215"/>
            <a:ext cx="7959946" cy="338554"/>
          </a:xfrm>
          <a:prstGeom prst="rect">
            <a:avLst/>
          </a:prstGeom>
          <a:noFill/>
          <a:ln w="9525">
            <a:noFill/>
            <a:miter lim="800000"/>
            <a:headEnd/>
            <a:tailEnd/>
          </a:ln>
        </p:spPr>
        <p:txBody>
          <a:bodyPr wrap="square">
            <a:spAutoFit/>
          </a:bodyPr>
          <a:lstStyle/>
          <a:p>
            <a:pPr marL="358775" indent="-358775">
              <a:spcBef>
                <a:spcPts val="300"/>
              </a:spcBef>
              <a:spcAft>
                <a:spcPts val="300"/>
              </a:spcAft>
              <a:buFont typeface="Arial" pitchFamily="34" charset="0"/>
              <a:buChar char="•"/>
            </a:pPr>
            <a:r>
              <a:rPr lang="en-GB" sz="1600" dirty="0" smtClean="0">
                <a:solidFill>
                  <a:schemeClr val="tx2"/>
                </a:solidFill>
                <a:latin typeface="+mn-lt"/>
                <a:cs typeface="Arial" pitchFamily="34" charset="0"/>
              </a:rPr>
              <a:t>Total amortisation charge for 2014 is anticipated to be c.$104m (excluding Agility)</a:t>
            </a:r>
            <a:endParaRPr lang="en-GB" sz="1600" dirty="0"/>
          </a:p>
        </p:txBody>
      </p:sp>
      <p:graphicFrame>
        <p:nvGraphicFramePr>
          <p:cNvPr id="5" name="Table Placeholder 8"/>
          <p:cNvGraphicFramePr>
            <a:graphicFrameLocks/>
          </p:cNvGraphicFramePr>
          <p:nvPr>
            <p:extLst>
              <p:ext uri="{D42A27DB-BD31-4B8C-83A1-F6EECF244321}">
                <p14:modId xmlns:p14="http://schemas.microsoft.com/office/powerpoint/2010/main" val="188451885"/>
              </p:ext>
            </p:extLst>
          </p:nvPr>
        </p:nvGraphicFramePr>
        <p:xfrm>
          <a:off x="782626" y="2079481"/>
          <a:ext cx="7371817" cy="2773734"/>
        </p:xfrm>
        <a:graphic>
          <a:graphicData uri="http://schemas.openxmlformats.org/drawingml/2006/table">
            <a:tbl>
              <a:tblPr firstRow="1">
                <a:solidFill>
                  <a:schemeClr val="bg1"/>
                </a:solidFill>
                <a:tableStyleId>{5C22544A-7EE6-4342-B048-85BDC9FD1C3A}</a:tableStyleId>
              </a:tblPr>
              <a:tblGrid>
                <a:gridCol w="3772754"/>
                <a:gridCol w="1729018"/>
                <a:gridCol w="1870045"/>
              </a:tblGrid>
              <a:tr h="472628">
                <a:tc>
                  <a:txBody>
                    <a:bodyPr/>
                    <a:lstStyle/>
                    <a:p>
                      <a:endParaRPr lang="en-GB" sz="1400" dirty="0"/>
                    </a:p>
                  </a:txBody>
                  <a:tcPr anchor="b">
                    <a:lnL w="12700" cmpd="sng">
                      <a:noFill/>
                    </a:lnL>
                    <a:lnR w="12700" cap="flat" cmpd="sng" algn="ctr">
                      <a:noFill/>
                      <a:prstDash val="solid"/>
                      <a:round/>
                      <a:headEnd type="none" w="med" len="med"/>
                      <a:tailEnd type="none" w="med" len="med"/>
                    </a:lnR>
                    <a:lnT w="12700" cmpd="sng">
                      <a:noFill/>
                    </a:lnT>
                    <a:lnB w="6350" cap="flat" cmpd="sng" algn="ctr">
                      <a:solidFill>
                        <a:srgbClr val="7C7C7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1H 2014</a:t>
                      </a:r>
                    </a:p>
                    <a:p>
                      <a:pPr algn="ctr"/>
                      <a:r>
                        <a:rPr lang="en-GB" sz="1400" dirty="0" smtClean="0"/>
                        <a:t>$m</a:t>
                      </a:r>
                      <a:endParaRPr lang="en-GB" sz="1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1H 2013</a:t>
                      </a:r>
                      <a:r>
                        <a:rPr lang="en-GB" sz="1400" baseline="0" dirty="0" smtClean="0"/>
                        <a:t> </a:t>
                      </a:r>
                    </a:p>
                    <a:p>
                      <a:pPr algn="ct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r>
              <a:tr h="472639">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u="none" strike="noStrike" cap="none" normalizeH="0" baseline="0" dirty="0" smtClean="0">
                          <a:ln>
                            <a:noFill/>
                          </a:ln>
                          <a:solidFill>
                            <a:srgbClr val="384D9B"/>
                          </a:solidFill>
                          <a:effectLst/>
                          <a:latin typeface="+mn-lt"/>
                        </a:rPr>
                        <a:t>Amortisation on software, development costs and licenses</a:t>
                      </a:r>
                      <a:endParaRPr kumimoji="0" lang="en-GB" sz="1400" b="0" i="0" u="none" strike="noStrike" cap="none" normalizeH="0" baseline="0" dirty="0" smtClean="0">
                        <a:ln>
                          <a:noFill/>
                        </a:ln>
                        <a:solidFill>
                          <a:srgbClr val="384D9B"/>
                        </a:solidFill>
                        <a:effectLst/>
                        <a:latin typeface="+mn-lt"/>
                        <a:ea typeface="ヒラギノ角ゴ ProN W3"/>
                        <a:cs typeface="ヒラギノ角ゴ ProN W3"/>
                      </a:endParaRPr>
                    </a:p>
                  </a:txBody>
                  <a:tcPr marL="91452" marR="91452" marT="45726" marB="45726" anchor="ctr" horzOverflow="overflow">
                    <a:lnL w="12700" cmpd="sng">
                      <a:noFill/>
                    </a:lnL>
                    <a:lnR w="12700" cmpd="sng">
                      <a:noFill/>
                    </a:lnR>
                    <a:lnT w="6350" cap="flat" cmpd="sng" algn="ctr">
                      <a:solidFill>
                        <a:srgbClr val="7C7C7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C7C7C"/>
                          </a:solidFill>
                          <a:effectLst/>
                          <a:latin typeface="+mn-lt"/>
                          <a:ea typeface="ヒラギノ角ゴ ProN W3"/>
                          <a:cs typeface="ヒラギノ角ゴ ProN W3"/>
                        </a:rPr>
                        <a:t>19</a:t>
                      </a:r>
                    </a:p>
                  </a:txBody>
                  <a:tcPr marL="91452" marR="91452" marT="45726" marB="45726" anchor="ctr" horzOverflow="overflow">
                    <a:lnL w="12700" cmpd="sng">
                      <a:noFill/>
                    </a:lnL>
                    <a:lnR w="381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C7C7C"/>
                          </a:solidFill>
                          <a:effectLst/>
                          <a:latin typeface="+mn-lt"/>
                          <a:ea typeface="ヒラギノ角ゴ ProN W3"/>
                          <a:cs typeface="ヒラギノ角ゴ ProN W3"/>
                        </a:rPr>
                        <a:t>21</a:t>
                      </a:r>
                    </a:p>
                  </a:txBody>
                  <a:tcPr marL="91452" marR="91452" marT="45726" marB="45726" anchor="ctr" horzOverflow="overflow">
                    <a:lnL w="381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2639">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u="none" strike="noStrike" cap="none" normalizeH="0" baseline="0" dirty="0" smtClean="0">
                          <a:ln>
                            <a:noFill/>
                          </a:ln>
                          <a:solidFill>
                            <a:srgbClr val="384D9B"/>
                          </a:solidFill>
                          <a:effectLst/>
                          <a:latin typeface="+mn-lt"/>
                        </a:rPr>
                        <a:t>Amortisation of intangible assets arising on acquisition</a:t>
                      </a:r>
                      <a:endParaRPr kumimoji="0" lang="en-GB" sz="1400" b="0" i="0" u="none" strike="noStrike" cap="none" normalizeH="0" baseline="0" dirty="0" smtClean="0">
                        <a:ln>
                          <a:noFill/>
                        </a:ln>
                        <a:solidFill>
                          <a:srgbClr val="384D9B"/>
                        </a:solidFill>
                        <a:effectLst/>
                        <a:latin typeface="+mn-lt"/>
                        <a:ea typeface="ヒラギノ角ゴ ProN W3"/>
                        <a:cs typeface="ヒラギノ角ゴ ProN W3"/>
                      </a:endParaRPr>
                    </a:p>
                  </a:txBody>
                  <a:tcPr marL="91452" marR="91452" marT="45726" marB="45726"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7C7C7C"/>
                        </a:solidFill>
                        <a:effectLst/>
                        <a:latin typeface="+mn-lt"/>
                        <a:ea typeface="ヒラギノ角ゴ ProN W3"/>
                        <a:cs typeface="ヒラギノ角ゴ ProN W3"/>
                      </a:endParaRPr>
                    </a:p>
                  </a:txBody>
                  <a:tcPr marL="91452" marR="91452" marT="45726" marB="45726"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7C7C7C"/>
                        </a:solidFill>
                        <a:effectLst/>
                        <a:latin typeface="+mn-lt"/>
                        <a:ea typeface="ヒラギノ角ゴ ProN W3"/>
                        <a:cs typeface="ヒラギノ角ゴ ProN W3"/>
                      </a:endParaRPr>
                    </a:p>
                  </a:txBody>
                  <a:tcPr marL="91452" marR="91452" marT="45726" marB="45726"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2717">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u="none" strike="noStrike" cap="none" normalizeH="0" baseline="0" dirty="0" smtClean="0">
                          <a:ln>
                            <a:noFill/>
                          </a:ln>
                          <a:solidFill>
                            <a:srgbClr val="384D9B"/>
                          </a:solidFill>
                          <a:effectLst/>
                          <a:latin typeface="+mn-lt"/>
                        </a:rPr>
                        <a:t>- PSN</a:t>
                      </a:r>
                      <a:endParaRPr kumimoji="0" lang="en-GB" sz="1400" b="0" i="0" u="none" strike="noStrike" cap="none" normalizeH="0" baseline="0" dirty="0" smtClean="0">
                        <a:ln>
                          <a:noFill/>
                        </a:ln>
                        <a:solidFill>
                          <a:srgbClr val="384D9B"/>
                        </a:solidFill>
                        <a:effectLst/>
                        <a:latin typeface="+mn-lt"/>
                        <a:ea typeface="ヒラギノ角ゴ ProN W3"/>
                        <a:cs typeface="ヒラギノ角ゴ ProN W3"/>
                      </a:endParaRPr>
                    </a:p>
                  </a:txBody>
                  <a:tcPr marL="91452" marR="91452" marT="45726" marB="45726"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C7C7C"/>
                          </a:solidFill>
                          <a:effectLst/>
                          <a:latin typeface="+mn-lt"/>
                          <a:ea typeface="ヒラギノ角ゴ ProN W3"/>
                          <a:cs typeface="ヒラギノ角ゴ ProN W3"/>
                        </a:rPr>
                        <a:t>14</a:t>
                      </a:r>
                    </a:p>
                  </a:txBody>
                  <a:tcPr marL="91452" marR="91452" marT="45726" marB="45726"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C7C7C"/>
                          </a:solidFill>
                          <a:effectLst/>
                          <a:latin typeface="+mn-lt"/>
                          <a:ea typeface="ヒラギノ角ゴ ProN W3"/>
                          <a:cs typeface="ヒラギノ角ゴ ProN W3"/>
                        </a:rPr>
                        <a:t>20</a:t>
                      </a:r>
                    </a:p>
                  </a:txBody>
                  <a:tcPr marL="91452" marR="91452" marT="45726" marB="45726"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2717">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u="none" strike="noStrike" cap="none" normalizeH="0" baseline="0" dirty="0" smtClean="0">
                          <a:ln>
                            <a:noFill/>
                          </a:ln>
                          <a:solidFill>
                            <a:srgbClr val="384D9B"/>
                          </a:solidFill>
                          <a:effectLst/>
                          <a:latin typeface="+mn-lt"/>
                        </a:rPr>
                        <a:t>- Other</a:t>
                      </a:r>
                      <a:endParaRPr kumimoji="0" lang="en-GB" sz="1400" b="0" i="0" u="none" strike="noStrike" cap="none" normalizeH="0" baseline="0" dirty="0" smtClean="0">
                        <a:ln>
                          <a:noFill/>
                        </a:ln>
                        <a:solidFill>
                          <a:srgbClr val="384D9B"/>
                        </a:solidFill>
                        <a:effectLst/>
                        <a:latin typeface="+mn-lt"/>
                        <a:ea typeface="ヒラギノ角ゴ ProN W3"/>
                        <a:cs typeface="ヒラギノ角ゴ ProN W3"/>
                      </a:endParaRPr>
                    </a:p>
                  </a:txBody>
                  <a:tcPr marL="91452" marR="91452" marT="45726" marB="45726"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C7C7C"/>
                          </a:solidFill>
                          <a:effectLst/>
                          <a:latin typeface="+mn-lt"/>
                          <a:ea typeface="ヒラギノ角ゴ ProN W3"/>
                          <a:cs typeface="ヒラギノ角ゴ ProN W3"/>
                        </a:rPr>
                        <a:t>17</a:t>
                      </a:r>
                    </a:p>
                  </a:txBody>
                  <a:tcPr marL="91452" marR="91452" marT="45726" marB="45726"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C7C7C"/>
                          </a:solidFill>
                          <a:effectLst/>
                          <a:latin typeface="+mn-lt"/>
                          <a:ea typeface="ヒラギノ角ゴ ProN W3"/>
                          <a:cs typeface="ヒラギノ角ゴ ProN W3"/>
                        </a:rPr>
                        <a:t>8</a:t>
                      </a:r>
                    </a:p>
                  </a:txBody>
                  <a:tcPr marL="91452" marR="91452" marT="45726" marB="45726"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2717">
                <a:tc>
                  <a:txBody>
                    <a:bodyPr/>
                    <a:lstStyle/>
                    <a:p>
                      <a:pPr marL="0" marR="0" lvl="0" indent="0" algn="l" defTabSz="914400" rtl="0" eaLnBrk="0" fontAlgn="base" latinLnBrk="0" hangingPunct="0">
                        <a:lnSpc>
                          <a:spcPct val="100000"/>
                        </a:lnSpc>
                        <a:spcBef>
                          <a:spcPct val="0"/>
                        </a:spcBef>
                        <a:spcAft>
                          <a:spcPts val="600"/>
                        </a:spcAft>
                        <a:buClrTx/>
                        <a:buSzTx/>
                        <a:buFontTx/>
                        <a:buNone/>
                        <a:tabLst/>
                      </a:pPr>
                      <a:endParaRPr kumimoji="0" lang="en-GB" sz="1400" b="1" i="0" u="none" strike="noStrike" cap="none" normalizeH="0" baseline="0" dirty="0" smtClean="0">
                        <a:ln>
                          <a:noFill/>
                        </a:ln>
                        <a:solidFill>
                          <a:srgbClr val="384D9B"/>
                        </a:solidFill>
                        <a:effectLst/>
                        <a:latin typeface="+mn-lt"/>
                        <a:ea typeface="MS PGothic"/>
                        <a:cs typeface="MS PGothic"/>
                      </a:endParaRPr>
                    </a:p>
                  </a:txBody>
                  <a:tcPr marL="91444" marR="91444" marT="45723" marB="45723"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tab pos="384175" algn="dec"/>
                        </a:tabLst>
                      </a:pPr>
                      <a:r>
                        <a:rPr kumimoji="0" lang="en-GB" sz="1400" b="1" i="0" u="none" strike="noStrike" cap="none" normalizeH="0" baseline="0" dirty="0" smtClean="0">
                          <a:ln>
                            <a:noFill/>
                          </a:ln>
                          <a:solidFill>
                            <a:srgbClr val="7C7C7C"/>
                          </a:solidFill>
                          <a:effectLst/>
                          <a:latin typeface="+mn-lt"/>
                          <a:ea typeface="MS PGothic"/>
                          <a:cs typeface="MS PGothic"/>
                        </a:rPr>
                        <a:t>50</a:t>
                      </a:r>
                    </a:p>
                  </a:txBody>
                  <a:tcPr marL="91444" marR="91444" marT="45723" marB="45723"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tab pos="384175" algn="dec"/>
                        </a:tabLst>
                      </a:pPr>
                      <a:r>
                        <a:rPr kumimoji="0" lang="en-GB" sz="1400" b="1" i="0" u="none" strike="noStrike" cap="none" normalizeH="0" baseline="0" dirty="0" smtClean="0">
                          <a:ln>
                            <a:noFill/>
                          </a:ln>
                          <a:solidFill>
                            <a:srgbClr val="7C7C7C"/>
                          </a:solidFill>
                          <a:effectLst/>
                          <a:latin typeface="+mn-lt"/>
                          <a:ea typeface="MS PGothic"/>
                          <a:cs typeface="MS PGothic"/>
                        </a:rPr>
                        <a:t>49</a:t>
                      </a:r>
                    </a:p>
                  </a:txBody>
                  <a:tcPr marL="91444" marR="91444" marT="45723" marB="45723"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82717">
                <a:tc>
                  <a:txBody>
                    <a:bodyPr/>
                    <a:lstStyle/>
                    <a:p>
                      <a:endParaRPr lang="en-GB" sz="1000" dirty="0">
                        <a:solidFill>
                          <a:srgbClr val="3157A7"/>
                        </a:solidFill>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05875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ctrTitle"/>
          </p:nvPr>
        </p:nvSpPr>
        <p:spPr>
          <a:xfrm>
            <a:off x="662880" y="1097940"/>
            <a:ext cx="7772400" cy="592138"/>
          </a:xfrm>
        </p:spPr>
        <p:txBody>
          <a:bodyPr rtlCol="0">
            <a:normAutofit/>
          </a:bodyPr>
          <a:lstStyle/>
          <a:p>
            <a:pPr eaLnBrk="1" fontAlgn="auto" hangingPunct="1">
              <a:spcAft>
                <a:spcPts val="0"/>
              </a:spcAft>
              <a:defRPr/>
            </a:pPr>
            <a:r>
              <a:rPr lang="en-GB" sz="3200" dirty="0" smtClean="0"/>
              <a:t>Tax</a:t>
            </a:r>
          </a:p>
        </p:txBody>
      </p:sp>
      <p:sp>
        <p:nvSpPr>
          <p:cNvPr id="4" name="Rectangle 9"/>
          <p:cNvSpPr>
            <a:spLocks noChangeArrowheads="1"/>
          </p:cNvSpPr>
          <p:nvPr/>
        </p:nvSpPr>
        <p:spPr bwMode="auto">
          <a:xfrm>
            <a:off x="765249" y="4415317"/>
            <a:ext cx="7959946" cy="1246495"/>
          </a:xfrm>
          <a:prstGeom prst="rect">
            <a:avLst/>
          </a:prstGeom>
          <a:noFill/>
          <a:ln w="9525">
            <a:noFill/>
            <a:miter lim="800000"/>
            <a:headEnd/>
            <a:tailEnd/>
          </a:ln>
        </p:spPr>
        <p:txBody>
          <a:bodyPr wrap="square">
            <a:spAutoFit/>
          </a:bodyPr>
          <a:lstStyle/>
          <a:p>
            <a:pPr marL="358775" indent="-358775">
              <a:spcBef>
                <a:spcPts val="300"/>
              </a:spcBef>
              <a:spcAft>
                <a:spcPts val="300"/>
              </a:spcAft>
              <a:buFont typeface="Arial" pitchFamily="34" charset="0"/>
              <a:buChar char="•"/>
            </a:pPr>
            <a:r>
              <a:rPr lang="en-GB" sz="1400" dirty="0" smtClean="0">
                <a:solidFill>
                  <a:schemeClr val="tx2"/>
                </a:solidFill>
                <a:cs typeface="Arial" pitchFamily="34" charset="0"/>
              </a:rPr>
              <a:t>All the above are pre-exceptional items</a:t>
            </a:r>
          </a:p>
          <a:p>
            <a:pPr marL="358775" indent="-358775">
              <a:spcBef>
                <a:spcPts val="300"/>
              </a:spcBef>
              <a:spcAft>
                <a:spcPts val="300"/>
              </a:spcAft>
              <a:buFont typeface="Arial" pitchFamily="34" charset="0"/>
              <a:buChar char="•"/>
            </a:pPr>
            <a:r>
              <a:rPr lang="en-GB" sz="1400" dirty="0" smtClean="0">
                <a:solidFill>
                  <a:schemeClr val="tx2"/>
                </a:solidFill>
                <a:cs typeface="Arial" pitchFamily="34" charset="0"/>
              </a:rPr>
              <a:t>The tax charge above includes $6m in relation to joint ventures (June 2013: $6m)</a:t>
            </a:r>
          </a:p>
          <a:p>
            <a:pPr marL="815975" lvl="1" indent="-358775">
              <a:spcBef>
                <a:spcPts val="300"/>
              </a:spcBef>
              <a:spcAft>
                <a:spcPts val="300"/>
              </a:spcAft>
            </a:pPr>
            <a:endParaRPr lang="en-GB" sz="1600" dirty="0" smtClean="0"/>
          </a:p>
          <a:p>
            <a:pPr marL="815975" lvl="1" indent="-358775">
              <a:spcBef>
                <a:spcPts val="300"/>
              </a:spcBef>
              <a:spcAft>
                <a:spcPts val="300"/>
              </a:spcAft>
              <a:buFontTx/>
              <a:buChar char="-"/>
            </a:pPr>
            <a:endParaRPr lang="en-GB" sz="1600" dirty="0" smtClean="0"/>
          </a:p>
        </p:txBody>
      </p:sp>
      <p:sp>
        <p:nvSpPr>
          <p:cNvPr id="6" name="Text Placeholder 7"/>
          <p:cNvSpPr>
            <a:spLocks noGrp="1"/>
          </p:cNvSpPr>
          <p:nvPr>
            <p:ph type="body" sz="quarter" idx="10"/>
          </p:nvPr>
        </p:nvSpPr>
        <p:spPr>
          <a:xfrm>
            <a:off x="546659" y="6162338"/>
            <a:ext cx="6908800" cy="474663"/>
          </a:xfrm>
        </p:spPr>
        <p:txBody>
          <a:bodyPr rtlCol="0">
            <a:normAutofit/>
          </a:bodyPr>
          <a:lstStyle/>
          <a:p>
            <a:pPr lvl="1" indent="-360000" algn="ctr">
              <a:lnSpc>
                <a:spcPct val="80000"/>
              </a:lnSpc>
              <a:spcBef>
                <a:spcPts val="1200"/>
              </a:spcBef>
              <a:spcAft>
                <a:spcPts val="800"/>
              </a:spcAft>
              <a:buClr>
                <a:schemeClr val="tx2"/>
              </a:buClr>
              <a:buNone/>
              <a:defRPr/>
            </a:pPr>
            <a:endParaRPr lang="en-GB" sz="2000" dirty="0" smtClean="0"/>
          </a:p>
        </p:txBody>
      </p:sp>
      <p:graphicFrame>
        <p:nvGraphicFramePr>
          <p:cNvPr id="7" name="Table Placeholder 8"/>
          <p:cNvGraphicFramePr>
            <a:graphicFrameLocks/>
          </p:cNvGraphicFramePr>
          <p:nvPr>
            <p:extLst>
              <p:ext uri="{D42A27DB-BD31-4B8C-83A1-F6EECF244321}">
                <p14:modId xmlns:p14="http://schemas.microsoft.com/office/powerpoint/2010/main" val="1791413246"/>
              </p:ext>
            </p:extLst>
          </p:nvPr>
        </p:nvGraphicFramePr>
        <p:xfrm>
          <a:off x="703780" y="1828801"/>
          <a:ext cx="7638554" cy="2047898"/>
        </p:xfrm>
        <a:graphic>
          <a:graphicData uri="http://schemas.openxmlformats.org/drawingml/2006/table">
            <a:tbl>
              <a:tblPr firstRow="1">
                <a:solidFill>
                  <a:schemeClr val="bg1"/>
                </a:solidFill>
                <a:tableStyleId>{5C22544A-7EE6-4342-B048-85BDC9FD1C3A}</a:tableStyleId>
              </a:tblPr>
              <a:tblGrid>
                <a:gridCol w="3909265"/>
                <a:gridCol w="1791579"/>
                <a:gridCol w="1937710"/>
              </a:tblGrid>
              <a:tr h="658206">
                <a:tc>
                  <a:txBody>
                    <a:bodyPr/>
                    <a:lstStyle/>
                    <a:p>
                      <a:endParaRPr lang="en-GB" sz="1400" dirty="0"/>
                    </a:p>
                  </a:txBody>
                  <a:tcPr anchor="b">
                    <a:lnL w="12700" cmpd="sng">
                      <a:noFill/>
                    </a:lnL>
                    <a:lnR w="12700" cap="flat" cmpd="sng" algn="ctr">
                      <a:noFill/>
                      <a:prstDash val="solid"/>
                      <a:round/>
                      <a:headEnd type="none" w="med" len="med"/>
                      <a:tailEnd type="none" w="med" len="med"/>
                    </a:lnR>
                    <a:lnT w="12700" cmpd="sng">
                      <a:noFill/>
                    </a:lnT>
                    <a:lnB w="6350" cap="flat" cmpd="sng" algn="ctr">
                      <a:solidFill>
                        <a:srgbClr val="7C7C7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H1 2014</a:t>
                      </a:r>
                      <a:r>
                        <a:rPr lang="en-GB" sz="1400" baseline="0" dirty="0" smtClean="0"/>
                        <a:t> </a:t>
                      </a:r>
                    </a:p>
                    <a:p>
                      <a:pPr algn="ctr"/>
                      <a:r>
                        <a:rPr lang="en-GB" sz="1400" dirty="0" smtClean="0"/>
                        <a:t>$m</a:t>
                      </a:r>
                      <a:endParaRPr lang="en-GB" sz="1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H1 2013</a:t>
                      </a:r>
                      <a:r>
                        <a:rPr lang="en-GB" sz="1400" baseline="0" dirty="0" smtClean="0"/>
                        <a:t> </a:t>
                      </a:r>
                    </a:p>
                    <a:p>
                      <a:pPr algn="ct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r>
              <a:tr h="34742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1" i="0" u="none" strike="noStrike" cap="none" normalizeH="0" baseline="0" dirty="0" smtClean="0">
                          <a:ln>
                            <a:noFill/>
                          </a:ln>
                          <a:solidFill>
                            <a:srgbClr val="384D9B"/>
                          </a:solidFill>
                          <a:effectLst/>
                          <a:latin typeface="+mn-lt"/>
                          <a:ea typeface="ヒラギノ角ゴ ProN W3"/>
                          <a:cs typeface="ヒラギノ角ゴ ProN W3"/>
                        </a:rPr>
                        <a:t>Profit from continuing operations before tax</a:t>
                      </a:r>
                      <a:endParaRPr kumimoji="0" lang="en-GB" sz="1400" b="0" i="0" u="none" strike="noStrike" cap="none" normalizeH="0" baseline="0" dirty="0" smtClean="0">
                        <a:ln>
                          <a:noFill/>
                        </a:ln>
                        <a:solidFill>
                          <a:srgbClr val="384D9B"/>
                        </a:solidFill>
                        <a:effectLst/>
                        <a:latin typeface="+mn-lt"/>
                        <a:ea typeface="ヒラギノ角ゴ ProN W3"/>
                        <a:cs typeface="ヒラギノ角ゴ ProN W3"/>
                      </a:endParaRPr>
                    </a:p>
                  </a:txBody>
                  <a:tcPr marL="91468" marR="91468" marT="45735" marB="45735" anchor="ctr" horzOverflow="overflow">
                    <a:lnL w="12700" cmpd="sng">
                      <a:noFill/>
                    </a:lnL>
                    <a:lnR w="12700" cmpd="sng">
                      <a:noFill/>
                    </a:lnR>
                    <a:lnT w="6350" cap="flat" cmpd="sng" algn="ctr">
                      <a:solidFill>
                        <a:srgbClr val="7C7C7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C7C7C"/>
                          </a:solidFill>
                          <a:effectLst/>
                          <a:latin typeface="+mn-lt"/>
                          <a:ea typeface="ヒラギノ角ゴ ProN W3"/>
                          <a:cs typeface="ヒラギノ角ゴ ProN W3"/>
                        </a:rPr>
                        <a:t>184</a:t>
                      </a:r>
                    </a:p>
                  </a:txBody>
                  <a:tcPr marL="91468" marR="91468" marT="45735" marB="45735" anchor="ctr" horzOverflow="overflow">
                    <a:lnL w="12700" cmpd="sng">
                      <a:noFill/>
                    </a:lnL>
                    <a:lnR w="381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C7C7C"/>
                          </a:solidFill>
                          <a:effectLst/>
                          <a:latin typeface="+mn-lt"/>
                          <a:ea typeface="ヒラギノ角ゴ ProN W3"/>
                          <a:cs typeface="ヒラギノ角ゴ ProN W3"/>
                        </a:rPr>
                        <a:t>187</a:t>
                      </a:r>
                    </a:p>
                  </a:txBody>
                  <a:tcPr marL="91468" marR="91468" marT="45735" marB="45735" anchor="ctr" horzOverflow="overflow">
                    <a:lnL w="381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4742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1" i="0" u="none" strike="noStrike" cap="none" normalizeH="0" baseline="0" dirty="0" smtClean="0">
                          <a:ln>
                            <a:noFill/>
                          </a:ln>
                          <a:solidFill>
                            <a:srgbClr val="384D9B"/>
                          </a:solidFill>
                          <a:effectLst/>
                          <a:latin typeface="+mn-lt"/>
                          <a:ea typeface="ヒラギノ角ゴ ProN W3"/>
                          <a:cs typeface="ヒラギノ角ゴ ProN W3"/>
                        </a:rPr>
                        <a:t>Tax charge </a:t>
                      </a: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7C7C7C"/>
                          </a:solidFill>
                          <a:effectLst/>
                          <a:latin typeface="+mn-lt"/>
                          <a:ea typeface="ヒラギノ角ゴ ProN W3"/>
                          <a:cs typeface="ヒラギノ角ゴ ProN W3"/>
                        </a:rPr>
                        <a:t>50</a:t>
                      </a: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7C7C7C"/>
                          </a:solidFill>
                          <a:effectLst/>
                          <a:latin typeface="+mn-lt"/>
                          <a:ea typeface="ヒラギノ角ゴ ProN W3"/>
                          <a:cs typeface="ヒラギノ角ゴ ProN W3"/>
                        </a:rPr>
                        <a:t>52</a:t>
                      </a:r>
                    </a:p>
                  </a:txBody>
                  <a:tcPr marL="91468" marR="91468" marT="45735" marB="45735"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742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1" i="0" u="none" strike="noStrike" cap="none" normalizeH="0" baseline="0" dirty="0" smtClean="0">
                          <a:ln>
                            <a:noFill/>
                          </a:ln>
                          <a:solidFill>
                            <a:srgbClr val="384D9B"/>
                          </a:solidFill>
                          <a:effectLst/>
                          <a:latin typeface="+mn-lt"/>
                          <a:ea typeface="ヒラギノ角ゴ ProN W3"/>
                          <a:cs typeface="ヒラギノ角ゴ ProN W3"/>
                        </a:rPr>
                        <a:t>Effective tax rate on continuing operations</a:t>
                      </a:r>
                    </a:p>
                  </a:txBody>
                  <a:tcPr marL="91468" marR="91468" marT="45735" marB="45735" anchor="ctr"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7C7C7C"/>
                          </a:solidFill>
                          <a:effectLst/>
                          <a:latin typeface="+mn-lt"/>
                          <a:ea typeface="ヒラギノ角ゴ ProN W3"/>
                          <a:cs typeface="ヒラギノ角ゴ ProN W3"/>
                        </a:rPr>
                        <a:t>27.4%</a:t>
                      </a:r>
                    </a:p>
                  </a:txBody>
                  <a:tcPr marL="91468" marR="91468" marT="45735" marB="45735" anchor="ctr"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7C7C7C"/>
                          </a:solidFill>
                          <a:effectLst/>
                          <a:latin typeface="+mn-lt"/>
                          <a:ea typeface="ヒラギノ角ゴ ProN W3"/>
                          <a:cs typeface="ヒラギノ角ゴ ProN W3"/>
                        </a:rPr>
                        <a:t>27.5%</a:t>
                      </a:r>
                    </a:p>
                  </a:txBody>
                  <a:tcPr marL="91468" marR="91468" marT="45735" marB="45735" anchor="ctr"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47423">
                <a:tc>
                  <a:txBody>
                    <a:bodyPr/>
                    <a:lstStyle/>
                    <a:p>
                      <a:endParaRPr lang="en-GB" sz="1000" dirty="0">
                        <a:solidFill>
                          <a:srgbClr val="3157A7"/>
                        </a:solidFill>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51304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ctrTitle"/>
          </p:nvPr>
        </p:nvSpPr>
        <p:spPr>
          <a:xfrm>
            <a:off x="600453" y="1035311"/>
            <a:ext cx="7772400" cy="592138"/>
          </a:xfrm>
        </p:spPr>
        <p:txBody>
          <a:bodyPr rtlCol="0">
            <a:normAutofit/>
          </a:bodyPr>
          <a:lstStyle/>
          <a:p>
            <a:pPr eaLnBrk="1" fontAlgn="auto" hangingPunct="1">
              <a:spcAft>
                <a:spcPts val="0"/>
              </a:spcAft>
              <a:defRPr/>
            </a:pPr>
            <a:r>
              <a:rPr lang="en-GB" sz="3200" dirty="0" smtClean="0"/>
              <a:t>Finance expense</a:t>
            </a:r>
          </a:p>
        </p:txBody>
      </p:sp>
      <p:graphicFrame>
        <p:nvGraphicFramePr>
          <p:cNvPr id="6" name="Table Placeholder 8"/>
          <p:cNvGraphicFramePr>
            <a:graphicFrameLocks/>
          </p:cNvGraphicFramePr>
          <p:nvPr>
            <p:extLst>
              <p:ext uri="{D42A27DB-BD31-4B8C-83A1-F6EECF244321}">
                <p14:modId xmlns:p14="http://schemas.microsoft.com/office/powerpoint/2010/main" val="2389032841"/>
              </p:ext>
            </p:extLst>
          </p:nvPr>
        </p:nvGraphicFramePr>
        <p:xfrm>
          <a:off x="612979" y="1990755"/>
          <a:ext cx="7753610" cy="2525958"/>
        </p:xfrm>
        <a:graphic>
          <a:graphicData uri="http://schemas.openxmlformats.org/drawingml/2006/table">
            <a:tbl>
              <a:tblPr firstRow="1">
                <a:solidFill>
                  <a:schemeClr val="bg1"/>
                </a:solidFill>
                <a:tableStyleId>{5C22544A-7EE6-4342-B048-85BDC9FD1C3A}</a:tableStyleId>
              </a:tblPr>
              <a:tblGrid>
                <a:gridCol w="3968148"/>
                <a:gridCol w="1818565"/>
                <a:gridCol w="1966897"/>
              </a:tblGrid>
              <a:tr h="0">
                <a:tc>
                  <a:txBody>
                    <a:bodyPr/>
                    <a:lstStyle/>
                    <a:p>
                      <a:endParaRPr lang="en-GB" sz="1400" dirty="0"/>
                    </a:p>
                  </a:txBody>
                  <a:tcPr anchor="b">
                    <a:lnL w="12700" cmpd="sng">
                      <a:noFill/>
                    </a:lnL>
                    <a:lnR w="12700" cap="flat" cmpd="sng" algn="ctr">
                      <a:noFill/>
                      <a:prstDash val="solid"/>
                      <a:round/>
                      <a:headEnd type="none" w="med" len="med"/>
                      <a:tailEnd type="none" w="med" len="med"/>
                    </a:lnR>
                    <a:lnT w="12700" cmpd="sng">
                      <a:noFill/>
                    </a:lnT>
                    <a:lnB w="6350" cap="flat" cmpd="sng" algn="ctr">
                      <a:solidFill>
                        <a:srgbClr val="7C7C7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1H 2014</a:t>
                      </a:r>
                      <a:r>
                        <a:rPr lang="en-GB" sz="1400" baseline="0" dirty="0" smtClean="0"/>
                        <a:t> </a:t>
                      </a:r>
                    </a:p>
                    <a:p>
                      <a:pPr algn="ctr"/>
                      <a:r>
                        <a:rPr lang="en-GB" sz="1400" dirty="0" smtClean="0"/>
                        <a:t>$m</a:t>
                      </a:r>
                      <a:endParaRPr lang="en-GB" sz="1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1H 2013</a:t>
                      </a:r>
                    </a:p>
                    <a:p>
                      <a:pPr algn="ct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r>
              <a:tr h="33463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u="none" strike="noStrike" cap="none" normalizeH="0" baseline="0" dirty="0" smtClean="0">
                          <a:ln>
                            <a:noFill/>
                          </a:ln>
                          <a:solidFill>
                            <a:srgbClr val="384D9B"/>
                          </a:solidFill>
                          <a:effectLst/>
                          <a:latin typeface="+mn-lt"/>
                        </a:rPr>
                        <a:t>Interest on debt</a:t>
                      </a:r>
                      <a:endParaRPr kumimoji="0" lang="en-GB" sz="1400" b="0" i="0" u="none" strike="noStrike" cap="none" normalizeH="0" baseline="0" dirty="0" smtClean="0">
                        <a:ln>
                          <a:noFill/>
                        </a:ln>
                        <a:solidFill>
                          <a:srgbClr val="384D9B"/>
                        </a:solidFill>
                        <a:effectLst/>
                        <a:latin typeface="+mn-lt"/>
                        <a:ea typeface="ヒラギノ角ゴ ProN W3"/>
                        <a:cs typeface="ヒラギノ角ゴ ProN W3"/>
                      </a:endParaRPr>
                    </a:p>
                  </a:txBody>
                  <a:tcPr marL="91433" marR="91433" marT="45733" marB="45733" anchor="ctr" horzOverflow="overflow">
                    <a:lnL w="12700" cmpd="sng">
                      <a:noFill/>
                    </a:lnL>
                    <a:lnR w="12700" cmpd="sng">
                      <a:noFill/>
                    </a:lnR>
                    <a:lnT w="6350" cap="flat" cmpd="sng" algn="ctr">
                      <a:solidFill>
                        <a:srgbClr val="7C7C7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normalizeH="0" baseline="0" dirty="0" smtClean="0">
                          <a:ln>
                            <a:noFill/>
                          </a:ln>
                          <a:solidFill>
                            <a:srgbClr val="7C7C7C"/>
                          </a:solidFill>
                          <a:effectLst/>
                          <a:latin typeface="+mn-lt"/>
                          <a:ea typeface="+mn-ea"/>
                          <a:cs typeface="+mn-cs"/>
                        </a:rPr>
                        <a:t>5</a:t>
                      </a:r>
                    </a:p>
                  </a:txBody>
                  <a:tcPr marL="91433" marR="91433" marT="45733" marB="45733" anchor="ctr" horzOverflow="overflow">
                    <a:lnL w="12700" cmpd="sng">
                      <a:noFill/>
                    </a:lnL>
                    <a:lnR w="381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normalizeH="0" baseline="0" dirty="0" smtClean="0">
                          <a:ln>
                            <a:noFill/>
                          </a:ln>
                          <a:solidFill>
                            <a:srgbClr val="7C7C7C"/>
                          </a:solidFill>
                          <a:effectLst/>
                          <a:latin typeface="+mn-lt"/>
                          <a:ea typeface="+mn-ea"/>
                          <a:cs typeface="+mn-cs"/>
                        </a:rPr>
                        <a:t>4</a:t>
                      </a:r>
                    </a:p>
                  </a:txBody>
                  <a:tcPr marL="91433" marR="91433" marT="45733" marB="45733" anchor="ctr" horzOverflow="overflow">
                    <a:lnL w="381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463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u="none" strike="noStrike" cap="none" normalizeH="0" baseline="0" dirty="0" smtClean="0">
                          <a:ln>
                            <a:noFill/>
                          </a:ln>
                          <a:solidFill>
                            <a:srgbClr val="384D9B"/>
                          </a:solidFill>
                          <a:effectLst/>
                          <a:latin typeface="+mn-lt"/>
                        </a:rPr>
                        <a:t>Other fees and charges</a:t>
                      </a:r>
                      <a:endParaRPr kumimoji="0" lang="en-GB" sz="1400" b="0" i="0" u="none" strike="noStrike" cap="none" normalizeH="0" baseline="0" dirty="0" smtClean="0">
                        <a:ln>
                          <a:noFill/>
                        </a:ln>
                        <a:solidFill>
                          <a:srgbClr val="384D9B"/>
                        </a:solidFill>
                        <a:effectLst/>
                        <a:latin typeface="+mn-lt"/>
                        <a:ea typeface="ヒラギノ角ゴ ProN W3"/>
                        <a:cs typeface="ヒラギノ角ゴ ProN W3"/>
                      </a:endParaRPr>
                    </a:p>
                  </a:txBody>
                  <a:tcPr marL="91433" marR="91433" marT="45733" marB="45733"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7C7C7C"/>
                          </a:solidFill>
                          <a:effectLst/>
                          <a:latin typeface="+mn-lt"/>
                          <a:ea typeface="+mn-ea"/>
                          <a:cs typeface="+mn-cs"/>
                        </a:rPr>
                        <a:t>6</a:t>
                      </a:r>
                    </a:p>
                  </a:txBody>
                  <a:tcPr marL="91433" marR="91433" marT="45733" marB="45733"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7C7C7C"/>
                          </a:solidFill>
                          <a:effectLst/>
                          <a:latin typeface="+mn-lt"/>
                          <a:ea typeface="+mn-ea"/>
                          <a:cs typeface="+mn-cs"/>
                        </a:rPr>
                        <a:t>5</a:t>
                      </a:r>
                    </a:p>
                  </a:txBody>
                  <a:tcPr marL="91433" marR="91433" marT="45733" marB="45733"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63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1" u="none" strike="noStrike" cap="none" normalizeH="0" baseline="0" dirty="0" smtClean="0">
                          <a:ln>
                            <a:noFill/>
                          </a:ln>
                          <a:solidFill>
                            <a:srgbClr val="384D9B"/>
                          </a:solidFill>
                          <a:effectLst/>
                          <a:latin typeface="+mn-lt"/>
                        </a:rPr>
                        <a:t>Total finance expense</a:t>
                      </a:r>
                      <a:endParaRPr kumimoji="0" lang="en-GB" sz="1400" b="1" i="0" u="none" strike="noStrike" cap="none" normalizeH="0" baseline="0" dirty="0" smtClean="0">
                        <a:ln>
                          <a:noFill/>
                        </a:ln>
                        <a:solidFill>
                          <a:srgbClr val="384D9B"/>
                        </a:solidFill>
                        <a:effectLst/>
                        <a:latin typeface="+mn-lt"/>
                        <a:ea typeface="ヒラギノ角ゴ ProN W3"/>
                        <a:cs typeface="ヒラギノ角ゴ ProN W3"/>
                      </a:endParaRPr>
                    </a:p>
                  </a:txBody>
                  <a:tcPr marL="91433" marR="91433" marT="45733" marB="45733"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7C7C7C"/>
                          </a:solidFill>
                          <a:effectLst/>
                          <a:latin typeface="+mn-lt"/>
                          <a:ea typeface="ヒラギノ角ゴ ProN W3"/>
                          <a:cs typeface="ヒラギノ角ゴ ProN W3"/>
                        </a:rPr>
                        <a:t>11</a:t>
                      </a:r>
                    </a:p>
                  </a:txBody>
                  <a:tcPr marL="91433" marR="91433" marT="45733" marB="45733"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7C7C7C"/>
                          </a:solidFill>
                          <a:effectLst/>
                          <a:latin typeface="+mn-lt"/>
                          <a:ea typeface="ヒラギノ角ゴ ProN W3"/>
                          <a:cs typeface="ヒラギノ角ゴ ProN W3"/>
                        </a:rPr>
                        <a:t>9</a:t>
                      </a:r>
                    </a:p>
                  </a:txBody>
                  <a:tcPr marL="91433" marR="91433" marT="45733" marB="45733"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63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u="none" strike="noStrike" cap="none" normalizeH="0" baseline="0" dirty="0" smtClean="0">
                          <a:ln>
                            <a:noFill/>
                          </a:ln>
                          <a:solidFill>
                            <a:srgbClr val="384D9B"/>
                          </a:solidFill>
                          <a:effectLst/>
                          <a:latin typeface="+mn-lt"/>
                        </a:rPr>
                        <a:t>Finance income</a:t>
                      </a:r>
                      <a:endParaRPr kumimoji="0" lang="en-GB" sz="1400" b="0" i="0" u="none" strike="noStrike" cap="none" normalizeH="0" baseline="0" dirty="0" smtClean="0">
                        <a:ln>
                          <a:noFill/>
                        </a:ln>
                        <a:solidFill>
                          <a:srgbClr val="384D9B"/>
                        </a:solidFill>
                        <a:effectLst/>
                        <a:latin typeface="+mn-lt"/>
                        <a:ea typeface="ヒラギノ角ゴ ProN W3"/>
                        <a:cs typeface="ヒラギノ角ゴ ProN W3"/>
                      </a:endParaRPr>
                    </a:p>
                  </a:txBody>
                  <a:tcPr marL="91433" marR="91433" marT="45733" marB="45733"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C7C7C"/>
                          </a:solidFill>
                          <a:effectLst/>
                          <a:latin typeface="+mn-lt"/>
                          <a:ea typeface="ヒラギノ角ゴ ProN W3"/>
                          <a:cs typeface="ヒラギノ角ゴ ProN W3"/>
                        </a:rPr>
                        <a:t>(1)</a:t>
                      </a:r>
                    </a:p>
                  </a:txBody>
                  <a:tcPr marL="91433" marR="91433" marT="45733" marB="45733"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7C7C7C"/>
                          </a:solidFill>
                          <a:effectLst/>
                          <a:latin typeface="+mn-lt"/>
                        </a:rPr>
                        <a:t>(1)</a:t>
                      </a:r>
                      <a:endParaRPr kumimoji="0" lang="en-GB" sz="1400" b="0" i="0" u="none" strike="noStrike" cap="none" normalizeH="0" baseline="0" dirty="0" smtClean="0">
                        <a:ln>
                          <a:noFill/>
                        </a:ln>
                        <a:solidFill>
                          <a:srgbClr val="7C7C7C"/>
                        </a:solidFill>
                        <a:effectLst/>
                        <a:latin typeface="+mn-lt"/>
                        <a:ea typeface="ヒラギノ角ゴ ProN W3"/>
                        <a:cs typeface="ヒラギノ角ゴ ProN W3"/>
                      </a:endParaRPr>
                    </a:p>
                  </a:txBody>
                  <a:tcPr marL="91433" marR="91433" marT="45733" marB="45733"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633">
                <a:tc>
                  <a:txBody>
                    <a:bodyPr/>
                    <a:lstStyle/>
                    <a:p>
                      <a:pPr marL="0" marR="0" lvl="0" indent="0" algn="l" defTabSz="914400" rtl="0" eaLnBrk="1" fontAlgn="ctr" latinLnBrk="0" hangingPunct="1">
                        <a:lnSpc>
                          <a:spcPct val="100000"/>
                        </a:lnSpc>
                        <a:spcBef>
                          <a:spcPct val="0"/>
                        </a:spcBef>
                        <a:spcAft>
                          <a:spcPct val="0"/>
                        </a:spcAft>
                        <a:buClrTx/>
                        <a:buSzTx/>
                        <a:buFontTx/>
                        <a:buNone/>
                        <a:tabLst>
                          <a:tab pos="2463800" algn="r"/>
                          <a:tab pos="3073400" algn="r"/>
                        </a:tabLst>
                      </a:pPr>
                      <a:r>
                        <a:rPr kumimoji="0" lang="en-GB" sz="1400" b="1" u="none" strike="noStrike" cap="none" normalizeH="0" baseline="0" dirty="0" smtClean="0">
                          <a:ln>
                            <a:noFill/>
                          </a:ln>
                          <a:solidFill>
                            <a:srgbClr val="384D9B"/>
                          </a:solidFill>
                          <a:effectLst/>
                          <a:latin typeface="+mn-lt"/>
                        </a:rPr>
                        <a:t>Net finance expense</a:t>
                      </a:r>
                      <a:endParaRPr kumimoji="0" lang="en-GB" sz="1400" b="0" i="0" u="none" strike="noStrike" cap="none" normalizeH="0" baseline="30000" dirty="0" smtClean="0">
                        <a:ln>
                          <a:noFill/>
                        </a:ln>
                        <a:solidFill>
                          <a:srgbClr val="384D9B"/>
                        </a:solidFill>
                        <a:effectLst/>
                        <a:latin typeface="+mn-lt"/>
                        <a:ea typeface="ヒラギノ角ゴ ProN W3"/>
                        <a:cs typeface="ヒラギノ角ゴ ProN W3"/>
                      </a:endParaRPr>
                    </a:p>
                  </a:txBody>
                  <a:tcPr marL="91433" marR="91433" marT="45733" marB="45733" anchor="ctr"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7C7C7C"/>
                          </a:solidFill>
                          <a:effectLst/>
                          <a:latin typeface="+mn-lt"/>
                          <a:ea typeface="ヒラギノ角ゴ ProN W3"/>
                          <a:cs typeface="ヒラギノ角ゴ ProN W3"/>
                        </a:rPr>
                        <a:t>10</a:t>
                      </a:r>
                    </a:p>
                  </a:txBody>
                  <a:tcPr marL="91433" marR="91433" marT="45733" marB="45733" anchor="ctr"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7C7C7C"/>
                          </a:solidFill>
                          <a:effectLst/>
                          <a:latin typeface="+mn-lt"/>
                          <a:ea typeface="ヒラギノ角ゴ ProN W3"/>
                          <a:cs typeface="ヒラギノ角ゴ ProN W3"/>
                        </a:rPr>
                        <a:t>8</a:t>
                      </a:r>
                      <a:endParaRPr kumimoji="0" lang="en-GB" sz="1400" b="1" i="0" u="none" strike="noStrike" cap="none" normalizeH="0" baseline="0" dirty="0" smtClean="0">
                        <a:ln>
                          <a:noFill/>
                        </a:ln>
                        <a:solidFill>
                          <a:srgbClr val="7C7C7C"/>
                        </a:solidFill>
                        <a:effectLst/>
                        <a:latin typeface="+mn-lt"/>
                        <a:ea typeface="ヒラギノ角ゴ ProN W3"/>
                        <a:cs typeface="ヒラギノ角ゴ ProN W3"/>
                      </a:endParaRPr>
                    </a:p>
                  </a:txBody>
                  <a:tcPr marL="91433" marR="91433" marT="45733" marB="45733" anchor="ctr" horzOverflow="overflow">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34633">
                <a:tc>
                  <a:txBody>
                    <a:bodyPr/>
                    <a:lstStyle/>
                    <a:p>
                      <a:endParaRPr lang="en-GB" sz="1000" dirty="0">
                        <a:solidFill>
                          <a:srgbClr val="3157A7"/>
                        </a:solidFill>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638429" y="4516713"/>
            <a:ext cx="7490961" cy="815608"/>
          </a:xfrm>
          <a:prstGeom prst="rect">
            <a:avLst/>
          </a:prstGeom>
        </p:spPr>
        <p:txBody>
          <a:bodyPr wrap="square">
            <a:spAutoFit/>
          </a:bodyPr>
          <a:lstStyle/>
          <a:p>
            <a:pPr marL="358775" indent="-358775">
              <a:spcBef>
                <a:spcPts val="300"/>
              </a:spcBef>
              <a:spcAft>
                <a:spcPts val="300"/>
              </a:spcAft>
              <a:buFont typeface="Arial" pitchFamily="34" charset="0"/>
              <a:buChar char="•"/>
            </a:pPr>
            <a:r>
              <a:rPr lang="en-GB" sz="1400" dirty="0" smtClean="0">
                <a:solidFill>
                  <a:schemeClr val="tx2"/>
                </a:solidFill>
                <a:cs typeface="Arial" pitchFamily="34" charset="0"/>
              </a:rPr>
              <a:t>Interest cover was 25.7 times (June 2013: 31.2 times).</a:t>
            </a:r>
          </a:p>
          <a:p>
            <a:pPr marL="358775" indent="-358775">
              <a:spcBef>
                <a:spcPts val="300"/>
              </a:spcBef>
              <a:spcAft>
                <a:spcPts val="300"/>
              </a:spcAft>
              <a:buFont typeface="Arial" pitchFamily="34" charset="0"/>
              <a:buChar char="•"/>
            </a:pPr>
            <a:r>
              <a:rPr lang="en-GB" sz="1400" dirty="0" smtClean="0">
                <a:solidFill>
                  <a:schemeClr val="tx2"/>
                </a:solidFill>
                <a:cs typeface="Arial" pitchFamily="34" charset="0"/>
              </a:rPr>
              <a:t>Total finance expense for 2014  is expected to be just under $25m, including the impact of the US private placement drawdown (excluding </a:t>
            </a:r>
            <a:r>
              <a:rPr lang="en-GB" sz="1400" dirty="0" err="1" smtClean="0">
                <a:solidFill>
                  <a:schemeClr val="tx2"/>
                </a:solidFill>
                <a:cs typeface="Arial" pitchFamily="34" charset="0"/>
              </a:rPr>
              <a:t>Agilty</a:t>
            </a:r>
            <a:r>
              <a:rPr lang="en-GB" sz="1400" dirty="0" smtClean="0">
                <a:solidFill>
                  <a:schemeClr val="tx2"/>
                </a:solidFill>
                <a:cs typeface="Arial" pitchFamily="34" charset="0"/>
              </a:rPr>
              <a:t>).</a:t>
            </a:r>
            <a:endParaRPr lang="en-GB" sz="1400" dirty="0">
              <a:solidFill>
                <a:schemeClr val="tx2"/>
              </a:solidFill>
              <a:cs typeface="Arial" pitchFamily="34" charset="0"/>
            </a:endParaRPr>
          </a:p>
        </p:txBody>
      </p:sp>
    </p:spTree>
    <p:extLst>
      <p:ext uri="{BB962C8B-B14F-4D97-AF65-F5344CB8AC3E}">
        <p14:creationId xmlns:p14="http://schemas.microsoft.com/office/powerpoint/2010/main" val="3283189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2775" y="596900"/>
            <a:ext cx="7772400" cy="592138"/>
          </a:xfrm>
        </p:spPr>
        <p:txBody>
          <a:bodyPr rtlCol="0">
            <a:normAutofit fontScale="90000"/>
          </a:bodyPr>
          <a:lstStyle/>
          <a:p>
            <a:pPr eaLnBrk="1" fontAlgn="auto" hangingPunct="1">
              <a:spcAft>
                <a:spcPts val="0"/>
              </a:spcAft>
              <a:defRPr/>
            </a:pPr>
            <a:r>
              <a:rPr lang="en-GB" dirty="0" smtClean="0"/>
              <a:t>Disclaimer</a:t>
            </a:r>
            <a:endParaRPr lang="en-GB" dirty="0"/>
          </a:p>
        </p:txBody>
      </p:sp>
      <p:sp>
        <p:nvSpPr>
          <p:cNvPr id="5" name="Text Placeholder 4"/>
          <p:cNvSpPr>
            <a:spLocks noGrp="1"/>
          </p:cNvSpPr>
          <p:nvPr>
            <p:ph type="body" sz="quarter" idx="10"/>
          </p:nvPr>
        </p:nvSpPr>
        <p:spPr>
          <a:xfrm>
            <a:off x="363600" y="1306676"/>
            <a:ext cx="8397875" cy="4829175"/>
          </a:xfrm>
        </p:spPr>
        <p:txBody>
          <a:bodyPr rtlCol="0">
            <a:noAutofit/>
          </a:bodyPr>
          <a:lstStyle/>
          <a:p>
            <a:pPr indent="0" algn="just">
              <a:buNone/>
            </a:pPr>
            <a:r>
              <a:rPr lang="en-GB" sz="1100" dirty="0" smtClean="0"/>
              <a:t>This document has been prepared by John Wood Group PLC (the </a:t>
            </a:r>
            <a:r>
              <a:rPr lang="en-GB" sz="1100" b="1" dirty="0" smtClean="0"/>
              <a:t>Company</a:t>
            </a:r>
            <a:r>
              <a:rPr lang="en-GB" sz="1100" dirty="0" smtClean="0"/>
              <a:t>) solely for use at presentations held in connection with the interim results announcement of 19 August 2014. Neither the information in this document nor any statement made at, or in conjunction with, those presentations have been independently verified, and no representation or warranty, express or implied, is made as to, and no reliance should be placed on, the fairness, accuracy, completeness or correctness of the information or opinions contained herein or at the presentations. None of the Company or any of its affiliates, advisors or representatives shall have any liability whatsoever (in negligence or otherwise) for any loss whatsoever arising from any use of this document, or its contents, or otherwise arising in connection with this document or the presentations. However, nothing in this disclaimer shall serve to exclude liability to the extent that such liability results from fraud including fraudulent misrepresentation.</a:t>
            </a:r>
          </a:p>
          <a:p>
            <a:pPr indent="0" algn="just">
              <a:buNone/>
            </a:pPr>
            <a:r>
              <a:rPr lang="en-GB" sz="1100" dirty="0" smtClean="0"/>
              <a:t>This document does not constitute or form part of any offer or invitation to sell, or any solicitation of any offer to purchase any shares in the Company, nor shall it or any part of it or the fact of its distribution form the basis of, or be relied on in connection with, any contract or commitment or investment decisions relating thereto, nor does it constitute a recommendation regarding the shares of the Company. </a:t>
            </a:r>
          </a:p>
          <a:p>
            <a:pPr indent="0" algn="just">
              <a:buNone/>
            </a:pPr>
            <a:r>
              <a:rPr lang="en-GB" sz="1100" dirty="0" smtClean="0"/>
              <a:t>Certain statements in this presentation are forward looking.  By their nature, forward looking statements involve a number of risks, uncertainties or assumptions that could cause actual results or events to differ materially from those expressed or implied by those forward looking statements.  These risks, uncertainties or assumptions could adversely affect the outcome and financial effects of the plans and events described in this document or statements made at or in conjunction with the presentations.  Forward looking statements contained in this document and made at, or in conjunction with, the presentations regarding past trends or activities should not be taken as a representation that such trends or activities will continue in the future.  You should not place undue reliance on forward looking statements, which speak only as of the date of the presentation.</a:t>
            </a:r>
          </a:p>
          <a:p>
            <a:pPr indent="0" algn="just">
              <a:buNone/>
            </a:pPr>
            <a:r>
              <a:rPr lang="en-GB" sz="1100" dirty="0" smtClean="0"/>
              <a:t>The Company is under no obligation to update or keep current the information contained in this document or any statement made at, or in conjunction, with the presentations, including any forward looking statements, or to correct any inaccuracies which may become apparent and any opinions expressed are subject to change without notice.</a:t>
            </a:r>
          </a:p>
          <a:p>
            <a:pPr marL="0" indent="0" algn="just" eaLnBrk="1" fontAlgn="auto" hangingPunct="1">
              <a:defRPr/>
            </a:pPr>
            <a:endParaRPr lang="en-GB" dirty="0" smtClean="0"/>
          </a:p>
        </p:txBody>
      </p:sp>
    </p:spTree>
    <p:extLst>
      <p:ext uri="{BB962C8B-B14F-4D97-AF65-F5344CB8AC3E}">
        <p14:creationId xmlns:p14="http://schemas.microsoft.com/office/powerpoint/2010/main" val="2650918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199" y="644525"/>
            <a:ext cx="8158967" cy="592138"/>
          </a:xfrm>
        </p:spPr>
        <p:txBody>
          <a:bodyPr/>
          <a:lstStyle/>
          <a:p>
            <a:pPr>
              <a:defRPr/>
            </a:pPr>
            <a:r>
              <a:rPr lang="en-GB" sz="3200" b="1" dirty="0" smtClean="0">
                <a:solidFill>
                  <a:srgbClr val="FF0000"/>
                </a:solidFill>
              </a:rPr>
              <a:t>Financial Responsibility</a:t>
            </a:r>
            <a:endParaRPr lang="en-GB" sz="3200" b="1" dirty="0">
              <a:solidFill>
                <a:srgbClr val="FF0000"/>
              </a:solidFill>
            </a:endParaRPr>
          </a:p>
        </p:txBody>
      </p:sp>
      <p:sp>
        <p:nvSpPr>
          <p:cNvPr id="3" name="Text Placeholder 2"/>
          <p:cNvSpPr>
            <a:spLocks noGrp="1"/>
          </p:cNvSpPr>
          <p:nvPr>
            <p:ph type="body" sz="quarter" idx="10"/>
          </p:nvPr>
        </p:nvSpPr>
        <p:spPr>
          <a:xfrm>
            <a:off x="250521" y="1411870"/>
            <a:ext cx="8392438" cy="4324350"/>
          </a:xfrm>
        </p:spPr>
        <p:txBody>
          <a:bodyPr/>
          <a:lstStyle/>
          <a:p>
            <a:pPr>
              <a:lnSpc>
                <a:spcPct val="150000"/>
              </a:lnSpc>
              <a:spcBef>
                <a:spcPts val="0"/>
              </a:spcBef>
              <a:spcAft>
                <a:spcPts val="0"/>
              </a:spcAft>
              <a:buFont typeface="Arial" panose="020B0604020202020204" pitchFamily="34" charset="0"/>
              <a:buChar char="•"/>
              <a:defRPr/>
            </a:pPr>
            <a:r>
              <a:rPr lang="en-GB" dirty="0" smtClean="0">
                <a:solidFill>
                  <a:schemeClr val="bg1">
                    <a:lumMod val="50000"/>
                  </a:schemeClr>
                </a:solidFill>
              </a:rPr>
              <a:t>Capital investment </a:t>
            </a:r>
            <a:r>
              <a:rPr lang="en-GB" dirty="0">
                <a:solidFill>
                  <a:schemeClr val="bg1">
                    <a:lumMod val="50000"/>
                  </a:schemeClr>
                </a:solidFill>
              </a:rPr>
              <a:t>p</a:t>
            </a:r>
            <a:r>
              <a:rPr lang="en-GB" dirty="0" smtClean="0">
                <a:solidFill>
                  <a:schemeClr val="bg1">
                    <a:lumMod val="50000"/>
                  </a:schemeClr>
                </a:solidFill>
              </a:rPr>
              <a:t>rogram - $60m saving</a:t>
            </a:r>
          </a:p>
          <a:p>
            <a:pPr>
              <a:lnSpc>
                <a:spcPct val="150000"/>
              </a:lnSpc>
              <a:spcBef>
                <a:spcPts val="0"/>
              </a:spcBef>
              <a:spcAft>
                <a:spcPts val="0"/>
              </a:spcAft>
              <a:buFont typeface="Arial" panose="020B0604020202020204" pitchFamily="34" charset="0"/>
              <a:buChar char="•"/>
              <a:defRPr/>
            </a:pPr>
            <a:r>
              <a:rPr lang="en-GB" dirty="0" smtClean="0">
                <a:solidFill>
                  <a:schemeClr val="bg1">
                    <a:lumMod val="50000"/>
                  </a:schemeClr>
                </a:solidFill>
              </a:rPr>
              <a:t>Front End Engineering Design for a large onshore plant – plant costs reduced by 37%</a:t>
            </a:r>
          </a:p>
          <a:p>
            <a:pPr>
              <a:lnSpc>
                <a:spcPct val="150000"/>
              </a:lnSpc>
              <a:spcBef>
                <a:spcPts val="0"/>
              </a:spcBef>
              <a:spcAft>
                <a:spcPts val="0"/>
              </a:spcAft>
              <a:buFont typeface="Arial" panose="020B0604020202020204" pitchFamily="34" charset="0"/>
              <a:buChar char="•"/>
              <a:defRPr/>
            </a:pPr>
            <a:r>
              <a:rPr lang="en-GB" dirty="0" smtClean="0">
                <a:solidFill>
                  <a:schemeClr val="bg1">
                    <a:lumMod val="50000"/>
                  </a:schemeClr>
                </a:solidFill>
              </a:rPr>
              <a:t>Pipeline project – overall costs reduced by $25m</a:t>
            </a:r>
          </a:p>
          <a:p>
            <a:pPr>
              <a:lnSpc>
                <a:spcPct val="150000"/>
              </a:lnSpc>
              <a:spcBef>
                <a:spcPts val="0"/>
              </a:spcBef>
              <a:spcAft>
                <a:spcPts val="0"/>
              </a:spcAft>
              <a:buFont typeface="Arial" panose="020B0604020202020204" pitchFamily="34" charset="0"/>
              <a:buChar char="•"/>
              <a:defRPr/>
            </a:pPr>
            <a:r>
              <a:rPr lang="en-GB" dirty="0" smtClean="0">
                <a:solidFill>
                  <a:schemeClr val="bg1">
                    <a:lumMod val="50000"/>
                  </a:schemeClr>
                </a:solidFill>
              </a:rPr>
              <a:t>WGPSN UK contractor </a:t>
            </a:r>
            <a:r>
              <a:rPr lang="en-GB" dirty="0">
                <a:solidFill>
                  <a:schemeClr val="bg1">
                    <a:lumMod val="50000"/>
                  </a:schemeClr>
                </a:solidFill>
              </a:rPr>
              <a:t>d</a:t>
            </a:r>
            <a:r>
              <a:rPr lang="en-GB" dirty="0" smtClean="0">
                <a:solidFill>
                  <a:schemeClr val="bg1">
                    <a:lumMod val="50000"/>
                  </a:schemeClr>
                </a:solidFill>
              </a:rPr>
              <a:t>ay </a:t>
            </a:r>
            <a:r>
              <a:rPr lang="en-GB" dirty="0">
                <a:solidFill>
                  <a:schemeClr val="bg1">
                    <a:lumMod val="50000"/>
                  </a:schemeClr>
                </a:solidFill>
              </a:rPr>
              <a:t>r</a:t>
            </a:r>
            <a:r>
              <a:rPr lang="en-GB" dirty="0" smtClean="0">
                <a:solidFill>
                  <a:schemeClr val="bg1">
                    <a:lumMod val="50000"/>
                  </a:schemeClr>
                </a:solidFill>
              </a:rPr>
              <a:t>ates – 10% reduction</a:t>
            </a:r>
            <a:endParaRPr lang="en-GB" dirty="0">
              <a:solidFill>
                <a:schemeClr val="bg1">
                  <a:lumMod val="50000"/>
                </a:schemeClr>
              </a:solidFill>
            </a:endParaRPr>
          </a:p>
          <a:p>
            <a:pPr eaLnBrk="1" fontAlgn="auto" hangingPunct="1">
              <a:lnSpc>
                <a:spcPct val="150000"/>
              </a:lnSpc>
              <a:spcBef>
                <a:spcPts val="0"/>
              </a:spcBef>
              <a:spcAft>
                <a:spcPts val="0"/>
              </a:spcAft>
              <a:buNone/>
              <a:defRPr/>
            </a:pPr>
            <a:endParaRPr lang="en-GB" dirty="0" smtClean="0"/>
          </a:p>
          <a:p>
            <a:pPr eaLnBrk="1" fontAlgn="auto" hangingPunct="1">
              <a:lnSpc>
                <a:spcPct val="150000"/>
              </a:lnSpc>
              <a:spcBef>
                <a:spcPts val="0"/>
              </a:spcBef>
              <a:spcAft>
                <a:spcPts val="0"/>
              </a:spcAft>
              <a:buFont typeface="Arial" pitchFamily="34" charset="0"/>
              <a:buChar char="•"/>
              <a:defRPr/>
            </a:pPr>
            <a:endParaRPr lang="en-GB" dirty="0" smtClean="0"/>
          </a:p>
        </p:txBody>
      </p:sp>
      <p:cxnSp>
        <p:nvCxnSpPr>
          <p:cNvPr id="12" name="Straight Arrow Connector 11"/>
          <p:cNvCxnSpPr/>
          <p:nvPr/>
        </p:nvCxnSpPr>
        <p:spPr>
          <a:xfrm>
            <a:off x="6943600" y="2886259"/>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0"/>
          </p:nvPr>
        </p:nvSpPr>
        <p:spPr>
          <a:xfrm>
            <a:off x="499060" y="6169733"/>
            <a:ext cx="7225792" cy="441814"/>
          </a:xfrm>
        </p:spPr>
        <p:txBody>
          <a:bodyPr rtlCol="0">
            <a:normAutofit/>
          </a:bodyPr>
          <a:lstStyle/>
          <a:p>
            <a:pPr algn="ctr" eaLnBrk="1" fontAlgn="auto" hangingPunct="1">
              <a:lnSpc>
                <a:spcPct val="80000"/>
              </a:lnSpc>
              <a:buFont typeface="Wingdings" pitchFamily="2" charset="2"/>
              <a:buNone/>
              <a:defRPr/>
            </a:pPr>
            <a:r>
              <a:rPr lang="en-GB" sz="2000" dirty="0" smtClean="0"/>
              <a:t>Looking after our customers’ costs</a:t>
            </a:r>
          </a:p>
        </p:txBody>
      </p:sp>
    </p:spTree>
    <p:extLst>
      <p:ext uri="{BB962C8B-B14F-4D97-AF65-F5344CB8AC3E}">
        <p14:creationId xmlns:p14="http://schemas.microsoft.com/office/powerpoint/2010/main" val="2090963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644525"/>
            <a:ext cx="7772400" cy="592138"/>
          </a:xfrm>
        </p:spPr>
        <p:txBody>
          <a:bodyPr/>
          <a:lstStyle/>
          <a:p>
            <a:pPr>
              <a:defRPr/>
            </a:pPr>
            <a:r>
              <a:rPr lang="en-GB" sz="3200" dirty="0" smtClean="0"/>
              <a:t>First half financial headlines </a:t>
            </a:r>
            <a:endParaRPr lang="en-GB" sz="3200" dirty="0"/>
          </a:p>
        </p:txBody>
      </p:sp>
      <p:sp>
        <p:nvSpPr>
          <p:cNvPr id="3" name="Text Placeholder 2"/>
          <p:cNvSpPr>
            <a:spLocks noGrp="1"/>
          </p:cNvSpPr>
          <p:nvPr>
            <p:ph type="body" sz="quarter" idx="10"/>
          </p:nvPr>
        </p:nvSpPr>
        <p:spPr>
          <a:xfrm>
            <a:off x="250521" y="1411870"/>
            <a:ext cx="8392438" cy="4324350"/>
          </a:xfrm>
        </p:spPr>
        <p:txBody>
          <a:bodyPr/>
          <a:lstStyle/>
          <a:p>
            <a:pPr eaLnBrk="1" fontAlgn="auto" hangingPunct="1">
              <a:lnSpc>
                <a:spcPct val="150000"/>
              </a:lnSpc>
              <a:spcBef>
                <a:spcPts val="0"/>
              </a:spcBef>
              <a:spcAft>
                <a:spcPts val="0"/>
              </a:spcAft>
              <a:buFont typeface="Arial" pitchFamily="34" charset="0"/>
              <a:buChar char="•"/>
              <a:defRPr/>
            </a:pPr>
            <a:r>
              <a:rPr lang="en-GB" dirty="0" smtClean="0">
                <a:solidFill>
                  <a:srgbClr val="7C7C7C"/>
                </a:solidFill>
              </a:rPr>
              <a:t>Total revenue up 10% and Total EBITA constant at $244m </a:t>
            </a:r>
          </a:p>
          <a:p>
            <a:pPr lvl="0">
              <a:lnSpc>
                <a:spcPct val="150000"/>
              </a:lnSpc>
              <a:spcBef>
                <a:spcPts val="0"/>
              </a:spcBef>
              <a:spcAft>
                <a:spcPts val="0"/>
              </a:spcAft>
              <a:buFont typeface="Arial" pitchFamily="34" charset="0"/>
              <a:buChar char="•"/>
              <a:defRPr/>
            </a:pPr>
            <a:r>
              <a:rPr lang="en-US" dirty="0">
                <a:solidFill>
                  <a:srgbClr val="7C7C7C"/>
                </a:solidFill>
              </a:rPr>
              <a:t>Adjusted diluted </a:t>
            </a:r>
            <a:r>
              <a:rPr lang="en-US" dirty="0" smtClean="0">
                <a:solidFill>
                  <a:srgbClr val="7C7C7C"/>
                </a:solidFill>
              </a:rPr>
              <a:t>EPS </a:t>
            </a:r>
            <a:r>
              <a:rPr lang="en-US" dirty="0">
                <a:solidFill>
                  <a:srgbClr val="7C7C7C"/>
                </a:solidFill>
              </a:rPr>
              <a:t>of </a:t>
            </a:r>
            <a:r>
              <a:rPr lang="en-US" dirty="0" smtClean="0">
                <a:solidFill>
                  <a:srgbClr val="7C7C7C"/>
                </a:solidFill>
              </a:rPr>
              <a:t>44.4 cents </a:t>
            </a:r>
            <a:r>
              <a:rPr lang="en-GB" dirty="0" smtClean="0">
                <a:solidFill>
                  <a:srgbClr val="7C7C7C"/>
                </a:solidFill>
              </a:rPr>
              <a:t>	</a:t>
            </a:r>
          </a:p>
          <a:p>
            <a:pPr lvl="0">
              <a:lnSpc>
                <a:spcPct val="150000"/>
              </a:lnSpc>
              <a:spcBef>
                <a:spcPts val="0"/>
              </a:spcBef>
              <a:spcAft>
                <a:spcPts val="0"/>
              </a:spcAft>
              <a:buFont typeface="Arial" pitchFamily="34" charset="0"/>
              <a:buChar char="•"/>
              <a:defRPr/>
            </a:pPr>
            <a:r>
              <a:rPr lang="en-GB" sz="1800" dirty="0" smtClean="0">
                <a:solidFill>
                  <a:srgbClr val="7C7C7C"/>
                </a:solidFill>
              </a:rPr>
              <a:t>Strong growth in PSN Production Services led by US shale</a:t>
            </a:r>
          </a:p>
          <a:p>
            <a:pPr lvl="0">
              <a:lnSpc>
                <a:spcPct val="150000"/>
              </a:lnSpc>
              <a:spcBef>
                <a:spcPts val="0"/>
              </a:spcBef>
              <a:spcAft>
                <a:spcPts val="0"/>
              </a:spcAft>
              <a:buFont typeface="Arial" pitchFamily="34" charset="0"/>
              <a:buChar char="•"/>
              <a:defRPr/>
            </a:pPr>
            <a:r>
              <a:rPr lang="en-GB" sz="1800" dirty="0" smtClean="0">
                <a:solidFill>
                  <a:srgbClr val="7C7C7C"/>
                </a:solidFill>
              </a:rPr>
              <a:t>Engineering down as anticipated with lower contribution from Upstream</a:t>
            </a:r>
            <a:endParaRPr lang="en-GB" dirty="0">
              <a:solidFill>
                <a:srgbClr val="7C7C7C"/>
              </a:solidFill>
            </a:endParaRPr>
          </a:p>
          <a:p>
            <a:pPr lvl="0">
              <a:lnSpc>
                <a:spcPct val="150000"/>
              </a:lnSpc>
              <a:spcBef>
                <a:spcPts val="0"/>
              </a:spcBef>
              <a:spcAft>
                <a:spcPts val="0"/>
              </a:spcAft>
              <a:buFont typeface="Arial" pitchFamily="34" charset="0"/>
              <a:buChar char="•"/>
              <a:defRPr/>
            </a:pPr>
            <a:r>
              <a:rPr lang="en-GB" sz="1800" dirty="0" smtClean="0">
                <a:solidFill>
                  <a:srgbClr val="7C7C7C"/>
                </a:solidFill>
              </a:rPr>
              <a:t>Disappointing performance in Turbine Activities</a:t>
            </a:r>
          </a:p>
          <a:p>
            <a:pPr eaLnBrk="1" fontAlgn="auto" hangingPunct="1">
              <a:lnSpc>
                <a:spcPct val="150000"/>
              </a:lnSpc>
              <a:spcBef>
                <a:spcPts val="0"/>
              </a:spcBef>
              <a:spcAft>
                <a:spcPts val="0"/>
              </a:spcAft>
              <a:buFont typeface="Arial" pitchFamily="34" charset="0"/>
              <a:buChar char="•"/>
              <a:defRPr/>
            </a:pPr>
            <a:r>
              <a:rPr lang="en-GB" dirty="0" smtClean="0">
                <a:solidFill>
                  <a:srgbClr val="7C7C7C"/>
                </a:solidFill>
              </a:rPr>
              <a:t>Interim </a:t>
            </a:r>
            <a:r>
              <a:rPr lang="en-GB" dirty="0">
                <a:solidFill>
                  <a:srgbClr val="7C7C7C"/>
                </a:solidFill>
              </a:rPr>
              <a:t>dividend </a:t>
            </a:r>
            <a:r>
              <a:rPr lang="en-GB" dirty="0" smtClean="0">
                <a:solidFill>
                  <a:srgbClr val="7C7C7C"/>
                </a:solidFill>
              </a:rPr>
              <a:t>up </a:t>
            </a:r>
            <a:r>
              <a:rPr lang="en-GB" dirty="0">
                <a:solidFill>
                  <a:srgbClr val="7C7C7C"/>
                </a:solidFill>
              </a:rPr>
              <a:t>25% on </a:t>
            </a:r>
            <a:r>
              <a:rPr lang="en-GB" dirty="0" smtClean="0">
                <a:solidFill>
                  <a:srgbClr val="7C7C7C"/>
                </a:solidFill>
              </a:rPr>
              <a:t>2013 at 8.9 cents</a:t>
            </a:r>
            <a:endParaRPr lang="en-GB" dirty="0">
              <a:solidFill>
                <a:srgbClr val="7C7C7C"/>
              </a:solidFill>
            </a:endParaRPr>
          </a:p>
          <a:p>
            <a:pPr marL="0" indent="0" eaLnBrk="1" fontAlgn="auto" hangingPunct="1">
              <a:lnSpc>
                <a:spcPct val="150000"/>
              </a:lnSpc>
              <a:spcBef>
                <a:spcPts val="0"/>
              </a:spcBef>
              <a:spcAft>
                <a:spcPts val="0"/>
              </a:spcAft>
              <a:buNone/>
              <a:defRPr/>
            </a:pPr>
            <a:endParaRPr lang="en-GB" dirty="0" smtClean="0">
              <a:solidFill>
                <a:srgbClr val="FF0000"/>
              </a:solidFill>
            </a:endParaRPr>
          </a:p>
          <a:p>
            <a:pPr eaLnBrk="1" fontAlgn="auto" hangingPunct="1">
              <a:lnSpc>
                <a:spcPct val="150000"/>
              </a:lnSpc>
              <a:spcBef>
                <a:spcPts val="0"/>
              </a:spcBef>
              <a:spcAft>
                <a:spcPts val="0"/>
              </a:spcAft>
              <a:buNone/>
              <a:defRPr/>
            </a:pPr>
            <a:endParaRPr lang="en-GB" dirty="0" smtClean="0"/>
          </a:p>
          <a:p>
            <a:pPr eaLnBrk="1" fontAlgn="auto" hangingPunct="1">
              <a:lnSpc>
                <a:spcPct val="150000"/>
              </a:lnSpc>
              <a:spcBef>
                <a:spcPts val="0"/>
              </a:spcBef>
              <a:spcAft>
                <a:spcPts val="0"/>
              </a:spcAft>
              <a:buFont typeface="Arial" pitchFamily="34" charset="0"/>
              <a:buChar char="•"/>
              <a:defRPr/>
            </a:pPr>
            <a:endParaRPr lang="en-GB" dirty="0" smtClean="0"/>
          </a:p>
          <a:p>
            <a:pPr eaLnBrk="1" fontAlgn="auto" hangingPunct="1">
              <a:lnSpc>
                <a:spcPct val="150000"/>
              </a:lnSpc>
              <a:spcBef>
                <a:spcPts val="0"/>
              </a:spcBef>
              <a:spcAft>
                <a:spcPts val="0"/>
              </a:spcAft>
              <a:buNone/>
              <a:defRPr/>
            </a:pPr>
            <a:endParaRPr lang="en-GB" dirty="0" smtClean="0"/>
          </a:p>
          <a:p>
            <a:pPr eaLnBrk="1" fontAlgn="auto" hangingPunct="1">
              <a:lnSpc>
                <a:spcPct val="150000"/>
              </a:lnSpc>
              <a:spcBef>
                <a:spcPts val="0"/>
              </a:spcBef>
              <a:spcAft>
                <a:spcPts val="0"/>
              </a:spcAft>
              <a:buFont typeface="Arial" pitchFamily="34" charset="0"/>
              <a:buChar char="•"/>
              <a:defRPr/>
            </a:pPr>
            <a:endParaRPr lang="en-GB" dirty="0" smtClean="0"/>
          </a:p>
        </p:txBody>
      </p:sp>
      <p:cxnSp>
        <p:nvCxnSpPr>
          <p:cNvPr id="12" name="Straight Arrow Connector 11"/>
          <p:cNvCxnSpPr/>
          <p:nvPr/>
        </p:nvCxnSpPr>
        <p:spPr>
          <a:xfrm>
            <a:off x="6943600" y="2886259"/>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0"/>
          </p:nvPr>
        </p:nvSpPr>
        <p:spPr>
          <a:xfrm>
            <a:off x="536638" y="6168614"/>
            <a:ext cx="7805696" cy="441814"/>
          </a:xfrm>
        </p:spPr>
        <p:txBody>
          <a:bodyPr rtlCol="0">
            <a:normAutofit/>
          </a:bodyPr>
          <a:lstStyle/>
          <a:p>
            <a:pPr algn="ctr" eaLnBrk="1" fontAlgn="auto" hangingPunct="1">
              <a:lnSpc>
                <a:spcPct val="80000"/>
              </a:lnSpc>
              <a:buFont typeface="Wingdings" pitchFamily="2" charset="2"/>
              <a:buNone/>
              <a:defRPr/>
            </a:pPr>
            <a:r>
              <a:rPr lang="en-GB" sz="2000" dirty="0" smtClean="0"/>
              <a:t>Continue to anticipate EBITA growth overall in 2014</a:t>
            </a:r>
          </a:p>
        </p:txBody>
      </p:sp>
    </p:spTree>
    <p:extLst>
      <p:ext uri="{BB962C8B-B14F-4D97-AF65-F5344CB8AC3E}">
        <p14:creationId xmlns:p14="http://schemas.microsoft.com/office/powerpoint/2010/main" val="3576283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197" y="634478"/>
            <a:ext cx="7772400" cy="592138"/>
          </a:xfrm>
        </p:spPr>
        <p:txBody>
          <a:bodyPr/>
          <a:lstStyle/>
          <a:p>
            <a:pPr>
              <a:defRPr/>
            </a:pPr>
            <a:r>
              <a:rPr lang="en-GB" sz="3200" dirty="0" smtClean="0"/>
              <a:t>Delivering on strategy</a:t>
            </a:r>
            <a:endParaRPr lang="en-GB" sz="3200" dirty="0"/>
          </a:p>
        </p:txBody>
      </p:sp>
      <p:sp>
        <p:nvSpPr>
          <p:cNvPr id="12" name="Text Placeholder 2"/>
          <p:cNvSpPr>
            <a:spLocks noGrp="1"/>
          </p:cNvSpPr>
          <p:nvPr>
            <p:ph type="body" sz="quarter" idx="10"/>
          </p:nvPr>
        </p:nvSpPr>
        <p:spPr>
          <a:xfrm>
            <a:off x="463723" y="1140897"/>
            <a:ext cx="8128000" cy="4594718"/>
          </a:xfrm>
        </p:spPr>
        <p:txBody>
          <a:bodyPr/>
          <a:lstStyle/>
          <a:p>
            <a:pPr>
              <a:lnSpc>
                <a:spcPct val="150000"/>
              </a:lnSpc>
              <a:spcBef>
                <a:spcPts val="0"/>
              </a:spcBef>
              <a:spcAft>
                <a:spcPts val="0"/>
              </a:spcAft>
              <a:buFont typeface="Arial" panose="020B0604020202020204" pitchFamily="34" charset="0"/>
              <a:buChar char="•"/>
              <a:defRPr/>
            </a:pPr>
            <a:r>
              <a:rPr lang="en-GB" sz="1600" b="1" dirty="0">
                <a:solidFill>
                  <a:srgbClr val="7C7C7C"/>
                </a:solidFill>
              </a:rPr>
              <a:t>Performance</a:t>
            </a:r>
            <a:r>
              <a:rPr lang="en-GB" sz="1600" b="1" dirty="0" smtClean="0">
                <a:solidFill>
                  <a:srgbClr val="7C7C7C"/>
                </a:solidFill>
              </a:rPr>
              <a:t>:</a:t>
            </a:r>
          </a:p>
          <a:p>
            <a:pPr lvl="2">
              <a:lnSpc>
                <a:spcPct val="150000"/>
              </a:lnSpc>
              <a:defRPr/>
            </a:pPr>
            <a:r>
              <a:rPr lang="en-GB" sz="1600" dirty="0" smtClean="0">
                <a:solidFill>
                  <a:srgbClr val="7C7C7C"/>
                </a:solidFill>
              </a:rPr>
              <a:t>Significant growth in strong long term US shale market</a:t>
            </a:r>
          </a:p>
          <a:p>
            <a:pPr lvl="2">
              <a:lnSpc>
                <a:spcPct val="150000"/>
              </a:lnSpc>
              <a:defRPr/>
            </a:pPr>
            <a:r>
              <a:rPr lang="en-GB" sz="1600" dirty="0" smtClean="0">
                <a:solidFill>
                  <a:srgbClr val="7C7C7C"/>
                </a:solidFill>
              </a:rPr>
              <a:t>Strong focus on delivering cost efficiencies and adding value for customers</a:t>
            </a:r>
          </a:p>
          <a:p>
            <a:pPr lvl="2">
              <a:lnSpc>
                <a:spcPct val="150000"/>
              </a:lnSpc>
              <a:defRPr/>
            </a:pPr>
            <a:r>
              <a:rPr lang="en-GB" sz="1600" dirty="0" smtClean="0">
                <a:solidFill>
                  <a:srgbClr val="7C7C7C"/>
                </a:solidFill>
              </a:rPr>
              <a:t>EthosEnergy JV completed in May</a:t>
            </a:r>
            <a:endParaRPr lang="en-GB" sz="1600" dirty="0">
              <a:solidFill>
                <a:srgbClr val="7C7C7C"/>
              </a:solidFill>
            </a:endParaRPr>
          </a:p>
          <a:p>
            <a:pPr eaLnBrk="1" fontAlgn="auto" hangingPunct="1">
              <a:lnSpc>
                <a:spcPct val="150000"/>
              </a:lnSpc>
              <a:spcBef>
                <a:spcPts val="0"/>
              </a:spcBef>
              <a:spcAft>
                <a:spcPts val="0"/>
              </a:spcAft>
              <a:buFont typeface="Arial" pitchFamily="34" charset="0"/>
              <a:buChar char="•"/>
              <a:defRPr/>
            </a:pPr>
            <a:r>
              <a:rPr lang="en-GB" sz="1600" b="1" dirty="0" smtClean="0">
                <a:solidFill>
                  <a:srgbClr val="7C7C7C"/>
                </a:solidFill>
              </a:rPr>
              <a:t>Fit:</a:t>
            </a:r>
          </a:p>
          <a:p>
            <a:pPr lvl="2">
              <a:lnSpc>
                <a:spcPct val="150000"/>
              </a:lnSpc>
              <a:defRPr/>
            </a:pPr>
            <a:r>
              <a:rPr lang="en-GB" sz="1600" dirty="0" smtClean="0">
                <a:solidFill>
                  <a:srgbClr val="7C7C7C"/>
                </a:solidFill>
              </a:rPr>
              <a:t>Establishing engineering capability in key Norwegian market</a:t>
            </a:r>
          </a:p>
          <a:p>
            <a:pPr lvl="2">
              <a:lnSpc>
                <a:spcPct val="150000"/>
              </a:lnSpc>
              <a:defRPr/>
            </a:pPr>
            <a:r>
              <a:rPr lang="en-GB" sz="1600" dirty="0" smtClean="0">
                <a:solidFill>
                  <a:srgbClr val="7C7C7C"/>
                </a:solidFill>
              </a:rPr>
              <a:t>Further bolt on acquisitions</a:t>
            </a:r>
          </a:p>
          <a:p>
            <a:pPr eaLnBrk="1" fontAlgn="auto" hangingPunct="1">
              <a:lnSpc>
                <a:spcPct val="150000"/>
              </a:lnSpc>
              <a:spcBef>
                <a:spcPts val="0"/>
              </a:spcBef>
              <a:spcAft>
                <a:spcPts val="0"/>
              </a:spcAft>
              <a:buFont typeface="Arial" pitchFamily="34" charset="0"/>
              <a:buChar char="•"/>
              <a:defRPr/>
            </a:pPr>
            <a:r>
              <a:rPr lang="en-GB" sz="1600" b="1" dirty="0" smtClean="0">
                <a:solidFill>
                  <a:srgbClr val="7C7C7C"/>
                </a:solidFill>
              </a:rPr>
              <a:t>Risk:</a:t>
            </a:r>
          </a:p>
          <a:p>
            <a:pPr lvl="2">
              <a:lnSpc>
                <a:spcPct val="150000"/>
              </a:lnSpc>
              <a:defRPr/>
            </a:pPr>
            <a:r>
              <a:rPr lang="en-GB" sz="1600" dirty="0" smtClean="0">
                <a:solidFill>
                  <a:srgbClr val="7C7C7C"/>
                </a:solidFill>
              </a:rPr>
              <a:t>Lower exposure to large fixed price contracts</a:t>
            </a:r>
          </a:p>
          <a:p>
            <a:pPr>
              <a:lnSpc>
                <a:spcPct val="150000"/>
              </a:lnSpc>
              <a:spcBef>
                <a:spcPts val="0"/>
              </a:spcBef>
              <a:spcAft>
                <a:spcPts val="0"/>
              </a:spcAft>
              <a:buFont typeface="Arial" panose="020B0604020202020204" pitchFamily="34" charset="0"/>
              <a:buChar char="•"/>
              <a:defRPr/>
            </a:pPr>
            <a:r>
              <a:rPr lang="en-GB" sz="1600" b="1" dirty="0" smtClean="0">
                <a:solidFill>
                  <a:srgbClr val="7C7C7C"/>
                </a:solidFill>
              </a:rPr>
              <a:t>Collaboration</a:t>
            </a:r>
          </a:p>
          <a:p>
            <a:pPr lvl="2">
              <a:lnSpc>
                <a:spcPct val="150000"/>
              </a:lnSpc>
              <a:defRPr/>
            </a:pPr>
            <a:r>
              <a:rPr lang="en-GB" sz="1600" dirty="0" smtClean="0">
                <a:solidFill>
                  <a:srgbClr val="7C7C7C"/>
                </a:solidFill>
              </a:rPr>
              <a:t>Malaysia win</a:t>
            </a:r>
            <a:endParaRPr lang="en-GB" sz="1600" dirty="0">
              <a:solidFill>
                <a:srgbClr val="7C7C7C"/>
              </a:solidFill>
            </a:endParaRPr>
          </a:p>
          <a:p>
            <a:pPr marL="0" indent="0" eaLnBrk="1" fontAlgn="auto" hangingPunct="1">
              <a:lnSpc>
                <a:spcPct val="150000"/>
              </a:lnSpc>
              <a:spcBef>
                <a:spcPts val="0"/>
              </a:spcBef>
              <a:spcAft>
                <a:spcPts val="0"/>
              </a:spcAft>
              <a:buNone/>
              <a:defRPr/>
            </a:pPr>
            <a:endParaRPr lang="en-GB" sz="1600" dirty="0" smtClean="0"/>
          </a:p>
          <a:p>
            <a:pPr eaLnBrk="1" fontAlgn="auto" hangingPunct="1">
              <a:lnSpc>
                <a:spcPct val="150000"/>
              </a:lnSpc>
              <a:spcBef>
                <a:spcPts val="0"/>
              </a:spcBef>
              <a:spcAft>
                <a:spcPts val="0"/>
              </a:spcAft>
              <a:buNone/>
              <a:defRPr/>
            </a:pPr>
            <a:endParaRPr lang="en-GB" sz="1600" dirty="0" smtClean="0"/>
          </a:p>
        </p:txBody>
      </p:sp>
    </p:spTree>
    <p:extLst>
      <p:ext uri="{BB962C8B-B14F-4D97-AF65-F5344CB8AC3E}">
        <p14:creationId xmlns:p14="http://schemas.microsoft.com/office/powerpoint/2010/main" val="1079273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a:xfrm>
            <a:off x="717084" y="3190026"/>
            <a:ext cx="6700666" cy="1322153"/>
          </a:xfrm>
        </p:spPr>
        <p:txBody>
          <a:bodyPr/>
          <a:lstStyle/>
          <a:p>
            <a:r>
              <a:rPr lang="en-GB" sz="2800" dirty="0" smtClean="0">
                <a:solidFill>
                  <a:schemeClr val="tx1"/>
                </a:solidFill>
                <a:latin typeface="Calibri" panose="020F0502020204030204" pitchFamily="34" charset="0"/>
              </a:rPr>
              <a:t>2014 Interim Results – Financial review </a:t>
            </a:r>
          </a:p>
          <a:p>
            <a:r>
              <a:rPr lang="en-GB" sz="2800" dirty="0" smtClean="0">
                <a:solidFill>
                  <a:schemeClr val="tx1"/>
                </a:solidFill>
                <a:latin typeface="Calibri" panose="020F0502020204030204" pitchFamily="34" charset="0"/>
              </a:rPr>
              <a:t>Alan Semple - CFO</a:t>
            </a:r>
            <a:endParaRPr lang="en-GB"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89678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348" y="200417"/>
            <a:ext cx="7794321" cy="599149"/>
          </a:xfrm>
        </p:spPr>
        <p:txBody>
          <a:bodyPr/>
          <a:lstStyle/>
          <a:p>
            <a:pPr>
              <a:defRPr/>
            </a:pPr>
            <a:r>
              <a:rPr lang="en-GB" sz="3200" dirty="0" smtClean="0"/>
              <a:t>Financial results</a:t>
            </a:r>
            <a:endParaRPr lang="en-GB" sz="3200" dirty="0"/>
          </a:p>
        </p:txBody>
      </p:sp>
      <p:sp>
        <p:nvSpPr>
          <p:cNvPr id="5" name="Text Placeholder 7"/>
          <p:cNvSpPr>
            <a:spLocks noGrp="1"/>
          </p:cNvSpPr>
          <p:nvPr>
            <p:ph type="body" sz="quarter" idx="10"/>
          </p:nvPr>
        </p:nvSpPr>
        <p:spPr>
          <a:xfrm>
            <a:off x="797349" y="6210323"/>
            <a:ext cx="6767513" cy="474663"/>
          </a:xfrm>
        </p:spPr>
        <p:txBody>
          <a:bodyPr rtlCol="0">
            <a:normAutofit/>
          </a:bodyPr>
          <a:lstStyle/>
          <a:p>
            <a:pPr algn="ctr" eaLnBrk="1" fontAlgn="auto" hangingPunct="1">
              <a:lnSpc>
                <a:spcPct val="80000"/>
              </a:lnSpc>
              <a:buFont typeface="Wingdings" pitchFamily="2" charset="2"/>
              <a:buNone/>
              <a:defRPr/>
            </a:pPr>
            <a:r>
              <a:rPr lang="en-GB" dirty="0" smtClean="0"/>
              <a:t>EBITA and AEPS in line with H1 2013</a:t>
            </a:r>
          </a:p>
        </p:txBody>
      </p:sp>
      <p:sp>
        <p:nvSpPr>
          <p:cNvPr id="7" name="Rectangle 6"/>
          <p:cNvSpPr/>
          <p:nvPr/>
        </p:nvSpPr>
        <p:spPr>
          <a:xfrm>
            <a:off x="-3220565" y="8105255"/>
            <a:ext cx="7263829" cy="236305"/>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861317" y="4443250"/>
            <a:ext cx="7263829" cy="236305"/>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Table Placeholder 8"/>
          <p:cNvGraphicFramePr>
            <a:graphicFrameLocks/>
          </p:cNvGraphicFramePr>
          <p:nvPr>
            <p:extLst>
              <p:ext uri="{D42A27DB-BD31-4B8C-83A1-F6EECF244321}">
                <p14:modId xmlns:p14="http://schemas.microsoft.com/office/powerpoint/2010/main" val="1024432791"/>
              </p:ext>
            </p:extLst>
          </p:nvPr>
        </p:nvGraphicFramePr>
        <p:xfrm>
          <a:off x="700447" y="601680"/>
          <a:ext cx="7914642" cy="5499474"/>
        </p:xfrm>
        <a:graphic>
          <a:graphicData uri="http://schemas.openxmlformats.org/drawingml/2006/table">
            <a:tbl>
              <a:tblPr firstRow="1">
                <a:solidFill>
                  <a:schemeClr val="bg1"/>
                </a:solidFill>
                <a:tableStyleId>{5C22544A-7EE6-4342-B048-85BDC9FD1C3A}</a:tableStyleId>
              </a:tblPr>
              <a:tblGrid>
                <a:gridCol w="3509500"/>
                <a:gridCol w="1515650"/>
                <a:gridCol w="1478071"/>
                <a:gridCol w="1411421"/>
              </a:tblGrid>
              <a:tr h="312720">
                <a:tc>
                  <a:txBody>
                    <a:bodyPr/>
                    <a:lstStyle/>
                    <a:p>
                      <a:endParaRPr lang="en-GB" sz="1400" dirty="0"/>
                    </a:p>
                  </a:txBody>
                  <a:tcPr anchor="b">
                    <a:lnL w="12700" cmpd="sng">
                      <a:noFill/>
                    </a:lnL>
                    <a:lnR w="12700" cap="flat" cmpd="sng" algn="ctr">
                      <a:noFill/>
                      <a:prstDash val="solid"/>
                      <a:round/>
                      <a:headEnd type="none" w="med" len="med"/>
                      <a:tailEnd type="none" w="med" len="med"/>
                    </a:lnR>
                    <a:lnT w="12700" cmpd="sng">
                      <a:noFill/>
                    </a:lnT>
                    <a:lnB w="6350" cap="flat" cmpd="sng" algn="ctr">
                      <a:solidFill>
                        <a:srgbClr val="7C7C7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H1 2014</a:t>
                      </a:r>
                      <a:r>
                        <a:rPr lang="en-GB" sz="1400" baseline="0" dirty="0" smtClean="0"/>
                        <a:t> </a:t>
                      </a:r>
                      <a:r>
                        <a:rPr lang="en-GB" sz="1400" dirty="0" smtClean="0"/>
                        <a:t>$m</a:t>
                      </a:r>
                      <a:endParaRPr lang="en-GB" sz="1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H1 2013</a:t>
                      </a:r>
                      <a:r>
                        <a:rPr lang="en-GB" sz="1400" baseline="0" dirty="0" smtClean="0"/>
                        <a:t> </a:t>
                      </a:r>
                      <a:r>
                        <a:rPr lang="en-GB" sz="1400" dirty="0" smtClean="0"/>
                        <a:t>$m</a:t>
                      </a:r>
                      <a:endParaRPr lang="en-GB"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c>
                  <a:txBody>
                    <a:bodyPr/>
                    <a:lstStyle/>
                    <a:p>
                      <a:pPr algn="ctr"/>
                      <a:r>
                        <a:rPr lang="en-GB" sz="1400" dirty="0" smtClean="0"/>
                        <a:t>Change %</a:t>
                      </a:r>
                      <a:endParaRPr lang="en-GB" sz="1400" dirty="0"/>
                    </a:p>
                  </a:txBody>
                  <a:tcPr anchor="ct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157A7"/>
                    </a:solidFill>
                  </a:tcPr>
                </a:tc>
              </a:tr>
              <a:tr h="275573">
                <a:tc>
                  <a:txBody>
                    <a:bodyPr/>
                    <a:lstStyle/>
                    <a:p>
                      <a:pPr algn="l"/>
                      <a:r>
                        <a:rPr lang="en-GB" sz="1400" b="1" dirty="0" smtClean="0">
                          <a:solidFill>
                            <a:srgbClr val="3157A7"/>
                          </a:solidFill>
                        </a:rPr>
                        <a:t>Total revenue</a:t>
                      </a:r>
                      <a:r>
                        <a:rPr lang="en-GB" sz="1400" b="1" baseline="30000" dirty="0" smtClean="0">
                          <a:solidFill>
                            <a:srgbClr val="3157A7"/>
                          </a:solidFill>
                        </a:rPr>
                        <a:t>1</a:t>
                      </a:r>
                      <a:endParaRPr lang="en-GB" sz="1400" b="1" baseline="30000" dirty="0">
                        <a:solidFill>
                          <a:srgbClr val="3157A7"/>
                        </a:solidFill>
                      </a:endParaRPr>
                    </a:p>
                  </a:txBody>
                  <a:tcPr>
                    <a:lnL w="12700" cmpd="sng">
                      <a:noFill/>
                    </a:lnL>
                    <a:lnR w="12700" cmpd="sng">
                      <a:noFill/>
                    </a:lnR>
                    <a:lnT w="6350" cap="flat" cmpd="sng" algn="ctr">
                      <a:solidFill>
                        <a:srgbClr val="7C7C7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3,801</a:t>
                      </a:r>
                      <a:endParaRPr lang="en-GB" sz="1400" b="1" dirty="0">
                        <a:solidFill>
                          <a:srgbClr val="7C7C7C"/>
                        </a:solidFill>
                      </a:endParaRPr>
                    </a:p>
                  </a:txBody>
                  <a:tcPr>
                    <a:lnL w="12700" cmpd="sng">
                      <a:noFill/>
                    </a:lnL>
                    <a:lnR w="381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3,447</a:t>
                      </a:r>
                      <a:endParaRPr lang="en-GB" sz="1400" b="1" dirty="0">
                        <a:solidFill>
                          <a:srgbClr val="7C7C7C"/>
                        </a:solidFill>
                      </a:endParaRPr>
                    </a:p>
                  </a:txBody>
                  <a:tcPr>
                    <a:lnL w="381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cap="none" normalizeH="0" baseline="0" dirty="0" smtClean="0">
                          <a:ln>
                            <a:noFill/>
                          </a:ln>
                          <a:solidFill>
                            <a:srgbClr val="7C7C7C"/>
                          </a:solidFill>
                          <a:effectLst/>
                          <a:latin typeface="+mn-lt"/>
                          <a:ea typeface="Helvetica Neue" pitchFamily="-111" charset="0"/>
                          <a:cs typeface="Arial"/>
                          <a:sym typeface="Helvetica Neue" pitchFamily="-111" charset="0"/>
                        </a:rPr>
                        <a:t>10.3%</a:t>
                      </a: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20876">
                <a:tc>
                  <a:txBody>
                    <a:bodyPr/>
                    <a:lstStyle/>
                    <a:p>
                      <a:r>
                        <a:rPr lang="en-GB" sz="1400" b="1" dirty="0" smtClean="0">
                          <a:solidFill>
                            <a:srgbClr val="3157A7"/>
                          </a:solidFill>
                        </a:rPr>
                        <a:t>Total EBITA</a:t>
                      </a:r>
                      <a:r>
                        <a:rPr lang="en-GB" sz="1400" b="1" baseline="30000" dirty="0" smtClean="0">
                          <a:solidFill>
                            <a:srgbClr val="3157A7"/>
                          </a:solidFill>
                        </a:rPr>
                        <a:t>1</a:t>
                      </a:r>
                      <a:endParaRPr lang="en-GB" sz="1400" b="1" baseline="30000"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244</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243</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876">
                <a:tc>
                  <a:txBody>
                    <a:bodyPr/>
                    <a:lstStyle/>
                    <a:p>
                      <a:r>
                        <a:rPr lang="en-GB" sz="1400" i="1" dirty="0" smtClean="0">
                          <a:solidFill>
                            <a:srgbClr val="384D9B"/>
                          </a:solidFill>
                        </a:rPr>
                        <a:t>EBITA margin</a:t>
                      </a:r>
                      <a:endParaRPr lang="en-GB" sz="1400" i="1" dirty="0">
                        <a:solidFill>
                          <a:srgbClr val="384D9B"/>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i="1" dirty="0" smtClean="0">
                          <a:solidFill>
                            <a:srgbClr val="7C7C7C"/>
                          </a:solidFill>
                        </a:rPr>
                        <a:t>6.4%</a:t>
                      </a:r>
                      <a:endParaRPr lang="en-GB" sz="1400" i="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i="1" dirty="0" smtClean="0">
                          <a:solidFill>
                            <a:srgbClr val="7C7C7C"/>
                          </a:solidFill>
                        </a:rPr>
                        <a:t>7.1%</a:t>
                      </a:r>
                      <a:endParaRPr lang="en-GB" sz="1400" i="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i="1" dirty="0" smtClean="0">
                          <a:solidFill>
                            <a:srgbClr val="7C7C7C"/>
                          </a:solidFill>
                        </a:rPr>
                        <a:t>(0.7pts)</a:t>
                      </a:r>
                      <a:endParaRPr lang="en-GB" sz="1400" i="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876">
                <a:tc>
                  <a:txBody>
                    <a:bodyPr/>
                    <a:lstStyle/>
                    <a:p>
                      <a:r>
                        <a:rPr lang="en-GB" sz="1400" dirty="0" smtClean="0">
                          <a:solidFill>
                            <a:srgbClr val="384D9B"/>
                          </a:solidFill>
                        </a:rPr>
                        <a:t>Amortisation</a:t>
                      </a:r>
                      <a:endParaRPr lang="en-GB" sz="1400" dirty="0">
                        <a:solidFill>
                          <a:srgbClr val="384D9B"/>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(50)</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(49)</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876">
                <a:tc>
                  <a:txBody>
                    <a:bodyPr/>
                    <a:lstStyle/>
                    <a:p>
                      <a:r>
                        <a:rPr lang="en-GB" sz="1400" b="1" dirty="0" smtClean="0">
                          <a:solidFill>
                            <a:srgbClr val="3157A7"/>
                          </a:solidFill>
                        </a:rPr>
                        <a:t>Total operating</a:t>
                      </a:r>
                      <a:r>
                        <a:rPr lang="en-GB" sz="1400" b="1" baseline="0" dirty="0" smtClean="0">
                          <a:solidFill>
                            <a:srgbClr val="3157A7"/>
                          </a:solidFill>
                        </a:rPr>
                        <a:t> profit pre exceptional items</a:t>
                      </a:r>
                      <a:endParaRPr lang="en-GB" sz="1400" b="1"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194</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194</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876">
                <a:tc>
                  <a:txBody>
                    <a:bodyPr/>
                    <a:lstStyle/>
                    <a:p>
                      <a:r>
                        <a:rPr lang="en-GB" sz="1400" dirty="0" smtClean="0">
                          <a:solidFill>
                            <a:srgbClr val="3157A7"/>
                          </a:solidFill>
                        </a:rPr>
                        <a:t>Net finance expense</a:t>
                      </a:r>
                      <a:endParaRPr lang="en-GB" sz="1400"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(10)</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(8)</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876">
                <a:tc>
                  <a:txBody>
                    <a:bodyPr/>
                    <a:lstStyle/>
                    <a:p>
                      <a:r>
                        <a:rPr lang="en-GB" sz="1400" b="1" dirty="0" smtClean="0">
                          <a:solidFill>
                            <a:srgbClr val="3157A7"/>
                          </a:solidFill>
                        </a:rPr>
                        <a:t>Profit before tax and exceptional items</a:t>
                      </a:r>
                      <a:endParaRPr lang="en-GB" sz="1400" b="1"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184</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186</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0" i="1" dirty="0" smtClean="0">
                          <a:solidFill>
                            <a:srgbClr val="7C7C7C"/>
                          </a:solidFill>
                        </a:rPr>
                        <a:t>(1.1%)</a:t>
                      </a:r>
                      <a:endParaRPr lang="en-GB" sz="1400" b="0" i="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6834">
                <a:tc>
                  <a:txBody>
                    <a:bodyPr/>
                    <a:lstStyle/>
                    <a:p>
                      <a:r>
                        <a:rPr lang="en-GB" sz="1400" dirty="0" smtClean="0">
                          <a:solidFill>
                            <a:srgbClr val="3157A7"/>
                          </a:solidFill>
                        </a:rPr>
                        <a:t>Taxation (before exceptional items)</a:t>
                      </a:r>
                      <a:endParaRPr lang="en-GB" sz="1400"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(50)</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(51)</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876">
                <a:tc>
                  <a:txBody>
                    <a:bodyPr/>
                    <a:lstStyle/>
                    <a:p>
                      <a:r>
                        <a:rPr lang="en-GB" sz="1400" b="1" dirty="0" smtClean="0">
                          <a:solidFill>
                            <a:srgbClr val="3157A7"/>
                          </a:solidFill>
                        </a:rPr>
                        <a:t>Profit before exceptional items</a:t>
                      </a:r>
                      <a:endParaRPr lang="en-GB" sz="1400" b="1"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134</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135</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0" i="1" dirty="0" smtClean="0">
                          <a:solidFill>
                            <a:srgbClr val="7C7C7C"/>
                          </a:solidFill>
                        </a:rPr>
                        <a:t>(0.7%)</a:t>
                      </a:r>
                      <a:endParaRPr lang="en-GB" sz="1400" b="0" i="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876">
                <a:tc>
                  <a:txBody>
                    <a:bodyPr/>
                    <a:lstStyle/>
                    <a:p>
                      <a:r>
                        <a:rPr lang="en-GB" sz="1400" dirty="0" smtClean="0">
                          <a:solidFill>
                            <a:srgbClr val="3157A7"/>
                          </a:solidFill>
                        </a:rPr>
                        <a:t>Exceptional</a:t>
                      </a:r>
                      <a:r>
                        <a:rPr lang="en-GB" sz="1400" baseline="0" dirty="0" smtClean="0">
                          <a:solidFill>
                            <a:srgbClr val="3157A7"/>
                          </a:solidFill>
                        </a:rPr>
                        <a:t> Items (net of tax)</a:t>
                      </a:r>
                      <a:endParaRPr lang="en-GB" sz="1400"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16</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dirty="0" smtClean="0">
                          <a:solidFill>
                            <a:srgbClr val="7C7C7C"/>
                          </a:solidFill>
                        </a:rPr>
                        <a:t>27</a:t>
                      </a: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400"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876">
                <a:tc>
                  <a:txBody>
                    <a:bodyPr/>
                    <a:lstStyle/>
                    <a:p>
                      <a:r>
                        <a:rPr lang="en-GB" sz="1400" b="1" dirty="0" smtClean="0">
                          <a:solidFill>
                            <a:srgbClr val="3157A7"/>
                          </a:solidFill>
                        </a:rPr>
                        <a:t>Profit for the period</a:t>
                      </a:r>
                      <a:endParaRPr lang="en-GB" sz="900" b="1"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150</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162</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0" i="1" dirty="0" smtClean="0">
                          <a:solidFill>
                            <a:srgbClr val="7C7C7C"/>
                          </a:solidFill>
                        </a:rPr>
                        <a:t>(7.4%)</a:t>
                      </a:r>
                      <a:endParaRPr lang="en-GB" sz="1400" b="0" i="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876">
                <a:tc>
                  <a:txBody>
                    <a:bodyPr/>
                    <a:lstStyle/>
                    <a:p>
                      <a:r>
                        <a:rPr lang="en-GB" sz="1400" b="1" dirty="0" smtClean="0">
                          <a:solidFill>
                            <a:srgbClr val="3157A7"/>
                          </a:solidFill>
                        </a:rPr>
                        <a:t>Adjusted diluted</a:t>
                      </a:r>
                      <a:r>
                        <a:rPr lang="en-GB" sz="1400" b="1" baseline="0" dirty="0" smtClean="0">
                          <a:solidFill>
                            <a:srgbClr val="3157A7"/>
                          </a:solidFill>
                        </a:rPr>
                        <a:t> EPS</a:t>
                      </a:r>
                      <a:r>
                        <a:rPr lang="en-GB" sz="1400" b="1" baseline="30000" dirty="0" smtClean="0">
                          <a:solidFill>
                            <a:srgbClr val="3157A7"/>
                          </a:solidFill>
                        </a:rPr>
                        <a:t>2</a:t>
                      </a:r>
                      <a:r>
                        <a:rPr lang="en-GB" sz="1400" b="1" baseline="0" dirty="0" smtClean="0">
                          <a:solidFill>
                            <a:srgbClr val="3157A7"/>
                          </a:solidFill>
                        </a:rPr>
                        <a:t> (AEPS)</a:t>
                      </a:r>
                      <a:endParaRPr lang="en-GB" sz="900" b="1" dirty="0">
                        <a:solidFill>
                          <a:srgbClr val="3157A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44.4c</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44.5c</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a:t>
                      </a:r>
                      <a:endParaRPr lang="en-GB" sz="1400" b="1" dirty="0">
                        <a:solidFill>
                          <a:srgbClr val="7C7C7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491">
                <a:tc>
                  <a:txBody>
                    <a:bodyPr/>
                    <a:lstStyle/>
                    <a:p>
                      <a:r>
                        <a:rPr lang="en-GB" sz="1400" b="1" dirty="0" smtClean="0">
                          <a:solidFill>
                            <a:srgbClr val="3157A7"/>
                          </a:solidFill>
                        </a:rPr>
                        <a:t>Dividend</a:t>
                      </a:r>
                      <a:endParaRPr lang="en-GB" sz="1400" b="1" dirty="0">
                        <a:solidFill>
                          <a:srgbClr val="3157A7"/>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8.9c</a:t>
                      </a:r>
                      <a:endParaRPr lang="en-GB" sz="1400" b="1" dirty="0">
                        <a:solidFill>
                          <a:srgbClr val="7C7C7C"/>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dirty="0" smtClean="0">
                          <a:solidFill>
                            <a:srgbClr val="7C7C7C"/>
                          </a:solidFill>
                        </a:rPr>
                        <a:t>7.1c</a:t>
                      </a:r>
                      <a:endParaRPr lang="en-GB" sz="1400" b="1" dirty="0">
                        <a:solidFill>
                          <a:srgbClr val="7C7C7C"/>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0" i="1" dirty="0" smtClean="0">
                          <a:solidFill>
                            <a:srgbClr val="7C7C7C"/>
                          </a:solidFill>
                        </a:rPr>
                        <a:t>25%</a:t>
                      </a:r>
                      <a:endParaRPr lang="en-GB" sz="1400" b="0" i="1" dirty="0">
                        <a:solidFill>
                          <a:srgbClr val="7C7C7C"/>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2087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i="1" kern="1200" dirty="0" smtClean="0">
                          <a:solidFill>
                            <a:schemeClr val="accent5"/>
                          </a:solidFill>
                          <a:effectLst/>
                          <a:latin typeface="+mn-lt"/>
                          <a:ea typeface="+mn-ea"/>
                          <a:cs typeface="+mn-cs"/>
                        </a:rPr>
                        <a:t>Note 1:  Performance is presented on a proportionally</a:t>
                      </a:r>
                      <a:r>
                        <a:rPr lang="en-GB" sz="1050" i="1" kern="1200" baseline="0" dirty="0" smtClean="0">
                          <a:solidFill>
                            <a:schemeClr val="accent5"/>
                          </a:solidFill>
                          <a:effectLst/>
                          <a:latin typeface="+mn-lt"/>
                          <a:ea typeface="+mn-ea"/>
                          <a:cs typeface="+mn-cs"/>
                        </a:rPr>
                        <a:t> consolidated basis. </a:t>
                      </a:r>
                      <a:r>
                        <a:rPr lang="en-GB" sz="1050" i="1" kern="1200" dirty="0" smtClean="0">
                          <a:solidFill>
                            <a:schemeClr val="accent5"/>
                          </a:solidFill>
                          <a:effectLst/>
                          <a:latin typeface="+mn-lt"/>
                          <a:ea typeface="+mn-ea"/>
                          <a:cs typeface="+mn-cs"/>
                        </a:rPr>
                        <a:t> Total Revenue and Total EBITA  presented</a:t>
                      </a:r>
                      <a:r>
                        <a:rPr lang="en-GB" sz="1050" i="1" kern="1200" baseline="0" dirty="0" smtClean="0">
                          <a:solidFill>
                            <a:schemeClr val="accent5"/>
                          </a:solidFill>
                          <a:effectLst/>
                          <a:latin typeface="+mn-lt"/>
                          <a:ea typeface="+mn-ea"/>
                          <a:cs typeface="+mn-cs"/>
                        </a:rPr>
                        <a:t> in these slides </a:t>
                      </a:r>
                      <a:r>
                        <a:rPr lang="en-GB" sz="1050" i="1" kern="1200" dirty="0" smtClean="0">
                          <a:solidFill>
                            <a:schemeClr val="accent5"/>
                          </a:solidFill>
                          <a:effectLst/>
                          <a:latin typeface="+mn-lt"/>
                          <a:ea typeface="+mn-ea"/>
                          <a:cs typeface="+mn-cs"/>
                        </a:rPr>
                        <a:t>include the contribution from joint ventures and activities classified as discontinued,  which includes the results of the businesses that transferred to the EthosEnergy joint venture prior to its formation in May.</a:t>
                      </a:r>
                    </a:p>
                    <a:p>
                      <a:pPr marL="0" indent="0">
                        <a:buNone/>
                      </a:pPr>
                      <a:r>
                        <a:rPr lang="en-GB" sz="1050" i="1" dirty="0" smtClean="0">
                          <a:solidFill>
                            <a:schemeClr val="accent5"/>
                          </a:solidFill>
                        </a:rPr>
                        <a:t>Note 2: Adjusted diluted earnings per share (“AEPS”) is calculated by dividing earnings before exceptional items and amortisation, net of tax, by the weighted average number of ordinary shares in issue during the period, excluding shares held by the Group's employee share ownership trusts and adjusted to assume conversion of all potentially dilutive ordinary shares.</a:t>
                      </a:r>
                      <a:endParaRPr lang="en-GB" sz="1050" i="1" dirty="0">
                        <a:solidFill>
                          <a:schemeClr val="accent5"/>
                        </a:solidFill>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GB" sz="1400" dirty="0"/>
                    </a:p>
                  </a:txBody>
                  <a:tcPr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6" name="Rectangle 5"/>
          <p:cNvSpPr/>
          <p:nvPr/>
        </p:nvSpPr>
        <p:spPr>
          <a:xfrm>
            <a:off x="756349" y="4395074"/>
            <a:ext cx="7841893" cy="313151"/>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757252" y="4708225"/>
            <a:ext cx="7841893" cy="325677"/>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756349" y="1224459"/>
            <a:ext cx="7841893" cy="616868"/>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59177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ctrTitle"/>
          </p:nvPr>
        </p:nvSpPr>
        <p:spPr>
          <a:xfrm>
            <a:off x="612775" y="596900"/>
            <a:ext cx="7772400" cy="592138"/>
          </a:xfrm>
        </p:spPr>
        <p:txBody>
          <a:bodyPr rtlCol="0">
            <a:normAutofit/>
          </a:bodyPr>
          <a:lstStyle/>
          <a:p>
            <a:pPr eaLnBrk="1" fontAlgn="auto" hangingPunct="1">
              <a:spcAft>
                <a:spcPts val="0"/>
              </a:spcAft>
              <a:defRPr/>
            </a:pPr>
            <a:r>
              <a:rPr lang="en-GB" sz="3200" dirty="0" smtClean="0"/>
              <a:t>Total revenue and EBITA</a:t>
            </a:r>
          </a:p>
        </p:txBody>
      </p:sp>
      <p:graphicFrame>
        <p:nvGraphicFramePr>
          <p:cNvPr id="7" name="Table 6"/>
          <p:cNvGraphicFramePr>
            <a:graphicFrameLocks noGrp="1"/>
          </p:cNvGraphicFramePr>
          <p:nvPr>
            <p:extLst>
              <p:ext uri="{D42A27DB-BD31-4B8C-83A1-F6EECF244321}">
                <p14:modId xmlns:p14="http://schemas.microsoft.com/office/powerpoint/2010/main" val="470870898"/>
              </p:ext>
            </p:extLst>
          </p:nvPr>
        </p:nvGraphicFramePr>
        <p:xfrm>
          <a:off x="501039" y="1290280"/>
          <a:ext cx="8182587" cy="2783149"/>
        </p:xfrm>
        <a:graphic>
          <a:graphicData uri="http://schemas.openxmlformats.org/drawingml/2006/table">
            <a:tbl>
              <a:tblPr>
                <a:tableStyleId>{C083E6E3-FA7D-4D7B-A595-EF9225AFEA82}</a:tableStyleId>
              </a:tblPr>
              <a:tblGrid>
                <a:gridCol w="2918566"/>
                <a:gridCol w="688932"/>
                <a:gridCol w="739036"/>
                <a:gridCol w="864295"/>
                <a:gridCol w="323718"/>
                <a:gridCol w="833105"/>
                <a:gridCol w="793434"/>
                <a:gridCol w="753762"/>
                <a:gridCol w="267739"/>
              </a:tblGrid>
              <a:tr h="0">
                <a:tc>
                  <a:txBody>
                    <a:bodyPr/>
                    <a:lstStyle/>
                    <a:p>
                      <a:pPr algn="l" fontAlgn="b"/>
                      <a:r>
                        <a:rPr lang="en-GB" sz="1400" u="none" strike="noStrike" dirty="0">
                          <a:latin typeface="+mn-lt"/>
                        </a:rPr>
                        <a:t> </a:t>
                      </a:r>
                      <a:endParaRPr lang="en-GB" sz="1400" b="0" i="0" u="none" strike="noStrike" dirty="0">
                        <a:latin typeface="+mn-lt"/>
                      </a:endParaRPr>
                    </a:p>
                  </a:txBody>
                  <a:tcPr marL="8238" marR="8238" marT="8239" marB="0" anchor="b"/>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400" b="1" u="none" strike="noStrike" dirty="0" smtClean="0">
                          <a:solidFill>
                            <a:schemeClr val="bg1"/>
                          </a:solidFill>
                          <a:latin typeface="+mn-lt"/>
                        </a:rPr>
                        <a:t>1H 2014 $m</a:t>
                      </a:r>
                      <a:endParaRPr lang="en-GB" sz="1400" b="1" i="0" u="none" strike="noStrike" dirty="0" smtClean="0">
                        <a:solidFill>
                          <a:schemeClr val="bg1"/>
                        </a:solidFill>
                        <a:latin typeface="+mn-lt"/>
                      </a:endParaRPr>
                    </a:p>
                    <a:p>
                      <a:pPr algn="l" fontAlgn="b"/>
                      <a:endParaRPr lang="en-GB" sz="1400" b="1" i="1" u="none" strike="noStrike" dirty="0">
                        <a:solidFill>
                          <a:schemeClr val="tx2"/>
                        </a:solidFill>
                        <a:latin typeface="+mn-lt"/>
                      </a:endParaRPr>
                    </a:p>
                  </a:txBody>
                  <a:tcPr marL="8238" marR="8238" marT="8239" marB="0" anchor="b">
                    <a:solidFill>
                      <a:srgbClr val="384D9B"/>
                    </a:solidFill>
                  </a:tcPr>
                </a:tc>
                <a:tc rowSpan="2" hMerge="1">
                  <a:txBody>
                    <a:bodyPr/>
                    <a:lstStyle/>
                    <a:p>
                      <a:pPr algn="l" fontAlgn="b"/>
                      <a:endParaRPr lang="en-GB" sz="1400" b="1" i="1" u="none" strike="noStrike" dirty="0">
                        <a:solidFill>
                          <a:schemeClr val="tx2"/>
                        </a:solidFill>
                        <a:latin typeface="+mn-lt"/>
                      </a:endParaRPr>
                    </a:p>
                  </a:txBody>
                  <a:tcPr marL="8238" marR="8238" marT="8239" marB="0" anchor="b">
                    <a:solidFill>
                      <a:srgbClr val="384D9B"/>
                    </a:solidFill>
                  </a:tcPr>
                </a:tc>
                <a:tc rowSpan="2" hMerge="1">
                  <a:txBody>
                    <a:bodyPr/>
                    <a:lstStyle/>
                    <a:p>
                      <a:pPr algn="l" fontAlgn="b"/>
                      <a:endParaRPr lang="en-GB" sz="1400" b="1" i="1" u="none" strike="noStrike" dirty="0">
                        <a:solidFill>
                          <a:schemeClr val="tx2"/>
                        </a:solidFill>
                        <a:latin typeface="+mn-lt"/>
                      </a:endParaRPr>
                    </a:p>
                  </a:txBody>
                  <a:tcPr marL="8238" marR="8238" marT="8239" marB="0" anchor="b">
                    <a:solidFill>
                      <a:srgbClr val="384D9B"/>
                    </a:solidFill>
                  </a:tcPr>
                </a:tc>
                <a:tc rowSpan="2">
                  <a:txBody>
                    <a:bodyPr/>
                    <a:lstStyle/>
                    <a:p>
                      <a:pPr algn="l" fontAlgn="b"/>
                      <a:endParaRPr lang="en-GB" sz="1400" b="1" i="1" u="none" strike="noStrike" dirty="0">
                        <a:solidFill>
                          <a:schemeClr val="tx2"/>
                        </a:solidFill>
                        <a:latin typeface="+mn-lt"/>
                      </a:endParaRPr>
                    </a:p>
                  </a:txBody>
                  <a:tcPr marL="8238" marR="8238" marT="8239" marB="0" anchor="b">
                    <a:solidFill>
                      <a:srgbClr val="384D9B"/>
                    </a:solidFill>
                  </a:tcPr>
                </a:tc>
                <a:tc rowSpan="2" gridSpan="3">
                  <a:txBody>
                    <a:bodyPr/>
                    <a:lstStyle/>
                    <a:p>
                      <a:pPr algn="ctr" fontAlgn="b"/>
                      <a:r>
                        <a:rPr lang="en-GB" sz="1400" b="1" u="none" strike="noStrike" dirty="0" smtClean="0">
                          <a:solidFill>
                            <a:schemeClr val="bg1"/>
                          </a:solidFill>
                          <a:latin typeface="+mn-lt"/>
                        </a:rPr>
                        <a:t>1H</a:t>
                      </a:r>
                      <a:r>
                        <a:rPr lang="en-GB" sz="1400" b="1" u="none" strike="noStrike" baseline="0" dirty="0" smtClean="0">
                          <a:solidFill>
                            <a:schemeClr val="bg1"/>
                          </a:solidFill>
                          <a:latin typeface="+mn-lt"/>
                        </a:rPr>
                        <a:t> </a:t>
                      </a:r>
                      <a:r>
                        <a:rPr lang="en-GB" sz="1400" b="1" u="none" strike="noStrike" dirty="0" smtClean="0">
                          <a:solidFill>
                            <a:schemeClr val="bg1"/>
                          </a:solidFill>
                          <a:latin typeface="+mn-lt"/>
                        </a:rPr>
                        <a:t>2013 $m</a:t>
                      </a:r>
                      <a:endParaRPr lang="en-GB" sz="1400" b="1" i="0" u="none" strike="noStrike" dirty="0">
                        <a:solidFill>
                          <a:schemeClr val="bg1"/>
                        </a:solidFill>
                        <a:latin typeface="+mn-lt"/>
                      </a:endParaRPr>
                    </a:p>
                    <a:p>
                      <a:pPr algn="l" fontAlgn="b"/>
                      <a:r>
                        <a:rPr lang="en-GB" sz="1400" b="1" u="none" strike="noStrike" dirty="0">
                          <a:latin typeface="+mn-lt"/>
                        </a:rPr>
                        <a:t> </a:t>
                      </a:r>
                      <a:endParaRPr lang="en-GB" sz="1400" b="1" i="1" u="none" strike="noStrike" dirty="0">
                        <a:solidFill>
                          <a:schemeClr val="tx2"/>
                        </a:solidFill>
                        <a:latin typeface="+mn-lt"/>
                      </a:endParaRPr>
                    </a:p>
                  </a:txBody>
                  <a:tcPr marL="8238" marR="8238" marT="8239" marB="0" anchor="b">
                    <a:solidFill>
                      <a:srgbClr val="384D9B"/>
                    </a:solidFill>
                  </a:tcPr>
                </a:tc>
                <a:tc rowSpan="2" hMerge="1">
                  <a:txBody>
                    <a:bodyPr/>
                    <a:lstStyle/>
                    <a:p>
                      <a:endParaRPr lang="en-GB"/>
                    </a:p>
                  </a:txBody>
                  <a:tcPr/>
                </a:tc>
                <a:tc rowSpan="2" hMerge="1">
                  <a:txBody>
                    <a:bodyPr/>
                    <a:lstStyle/>
                    <a:p>
                      <a:pPr algn="l" fontAlgn="b"/>
                      <a:endParaRPr lang="en-GB" sz="1000" b="1" i="1" u="none" strike="noStrike" dirty="0">
                        <a:solidFill>
                          <a:schemeClr val="tx2"/>
                        </a:solidFill>
                        <a:latin typeface="Arial"/>
                      </a:endParaRPr>
                    </a:p>
                  </a:txBody>
                  <a:tcPr marL="8238" marR="8238" marT="8239" marB="0" anchor="b"/>
                </a:tc>
                <a:tc rowSpan="2">
                  <a:txBody>
                    <a:bodyPr/>
                    <a:lstStyle/>
                    <a:p>
                      <a:pPr algn="l" fontAlgn="b"/>
                      <a:endParaRPr lang="en-GB" sz="1400" b="1" i="1" u="none" strike="noStrike" dirty="0">
                        <a:solidFill>
                          <a:schemeClr val="tx2"/>
                        </a:solidFill>
                        <a:latin typeface="+mn-lt"/>
                      </a:endParaRPr>
                    </a:p>
                  </a:txBody>
                  <a:tcPr marL="8238" marR="8238" marT="8239" marB="0" anchor="b"/>
                </a:tc>
              </a:tr>
              <a:tr h="106762">
                <a:tc>
                  <a:txBody>
                    <a:bodyPr/>
                    <a:lstStyle/>
                    <a:p>
                      <a:pPr algn="l" fontAlgn="b"/>
                      <a:r>
                        <a:rPr lang="en-GB" sz="1400" u="none" strike="noStrike" dirty="0">
                          <a:latin typeface="+mn-lt"/>
                        </a:rPr>
                        <a:t> </a:t>
                      </a:r>
                      <a:endParaRPr lang="en-GB" sz="1400" b="0" i="0" u="none" strike="noStrike" dirty="0">
                        <a:latin typeface="+mn-lt"/>
                      </a:endParaRPr>
                    </a:p>
                  </a:txBody>
                  <a:tcPr marL="8238" marR="8238" marT="8239"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gridSpan="3" vMerge="1">
                  <a:txBody>
                    <a:bodyPr/>
                    <a:lstStyle/>
                    <a:p>
                      <a:pPr algn="ctr" fontAlgn="b"/>
                      <a:endParaRPr lang="en-GB" sz="1000" b="1" i="0" u="none" strike="noStrike" dirty="0">
                        <a:solidFill>
                          <a:schemeClr val="tx2"/>
                        </a:solidFill>
                        <a:latin typeface="Arial"/>
                      </a:endParaRPr>
                    </a:p>
                  </a:txBody>
                  <a:tcPr marL="8238" marR="8238" marT="8239" marB="0" anchor="b"/>
                </a:tc>
                <a:tc hMerge="1" vMerge="1">
                  <a:txBody>
                    <a:bodyPr/>
                    <a:lstStyle/>
                    <a:p>
                      <a:endParaRPr lang="en-GB"/>
                    </a:p>
                  </a:txBody>
                  <a:tcPr/>
                </a:tc>
                <a:tc hMerge="1" vMerge="1">
                  <a:txBody>
                    <a:bodyPr/>
                    <a:lstStyle/>
                    <a:p>
                      <a:pPr algn="l" fontAlgn="b"/>
                      <a:endParaRPr lang="en-GB" sz="1000" b="1" i="1" u="none" strike="noStrike" dirty="0">
                        <a:solidFill>
                          <a:schemeClr val="tx2"/>
                        </a:solidFill>
                        <a:latin typeface="Arial"/>
                      </a:endParaRPr>
                    </a:p>
                  </a:txBody>
                  <a:tcPr marL="8238" marR="8238" marT="8239" marB="0" anchor="b"/>
                </a:tc>
                <a:tc vMerge="1">
                  <a:txBody>
                    <a:bodyPr/>
                    <a:lstStyle/>
                    <a:p>
                      <a:endParaRPr lang="en-GB"/>
                    </a:p>
                  </a:txBody>
                  <a:tcPr/>
                </a:tc>
              </a:tr>
              <a:tr h="226009">
                <a:tc>
                  <a:txBody>
                    <a:bodyPr/>
                    <a:lstStyle/>
                    <a:p>
                      <a:pPr algn="r" fontAlgn="b"/>
                      <a:r>
                        <a:rPr lang="en-GB" sz="1400" u="none" strike="noStrike" dirty="0">
                          <a:latin typeface="+mn-lt"/>
                        </a:rPr>
                        <a:t> </a:t>
                      </a:r>
                      <a:endParaRPr lang="en-GB" sz="1400" b="0" i="0" u="none" strike="noStrike" dirty="0">
                        <a:latin typeface="+mn-lt"/>
                      </a:endParaRPr>
                    </a:p>
                  </a:txBody>
                  <a:tcPr marL="8238" marR="8238" marT="8239" marB="0" anchor="b"/>
                </a:tc>
                <a:tc>
                  <a:txBody>
                    <a:bodyPr/>
                    <a:lstStyle/>
                    <a:p>
                      <a:pPr algn="r" fontAlgn="b"/>
                      <a:r>
                        <a:rPr lang="en-GB" sz="1400" b="1" u="none" strike="noStrike" dirty="0">
                          <a:solidFill>
                            <a:srgbClr val="7C7C7C"/>
                          </a:solidFill>
                          <a:latin typeface="+mn-lt"/>
                        </a:rPr>
                        <a:t>Revenue</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u="none" strike="noStrike" dirty="0">
                          <a:solidFill>
                            <a:srgbClr val="7C7C7C"/>
                          </a:solidFill>
                          <a:latin typeface="+mn-lt"/>
                        </a:rPr>
                        <a:t>EBITA</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i="1" u="none" strike="noStrike" dirty="0">
                          <a:solidFill>
                            <a:srgbClr val="7C7C7C"/>
                          </a:solidFill>
                          <a:latin typeface="+mn-lt"/>
                        </a:rPr>
                        <a:t>Margin</a:t>
                      </a:r>
                    </a:p>
                  </a:txBody>
                  <a:tcPr marL="8238" marR="8238" marT="8239" marB="0" anchor="b"/>
                </a:tc>
                <a:tc>
                  <a:txBody>
                    <a:bodyPr/>
                    <a:lstStyle/>
                    <a:p>
                      <a:pPr algn="r" fontAlgn="b"/>
                      <a:endParaRPr lang="en-GB" sz="1400" b="1" i="0" u="none" strike="noStrike" dirty="0">
                        <a:solidFill>
                          <a:srgbClr val="7C7C7C"/>
                        </a:solidFill>
                        <a:latin typeface="+mn-lt"/>
                      </a:endParaRPr>
                    </a:p>
                  </a:txBody>
                  <a:tcPr marL="8238" marR="8238" marT="8239" marB="0" anchor="b"/>
                </a:tc>
                <a:tc>
                  <a:txBody>
                    <a:bodyPr/>
                    <a:lstStyle/>
                    <a:p>
                      <a:pPr algn="r" fontAlgn="b"/>
                      <a:r>
                        <a:rPr lang="en-GB" sz="1400" b="1" u="none" strike="noStrike" dirty="0">
                          <a:solidFill>
                            <a:srgbClr val="7C7C7C"/>
                          </a:solidFill>
                          <a:latin typeface="+mn-lt"/>
                        </a:rPr>
                        <a:t>Revenue</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u="none" strike="noStrike" dirty="0">
                          <a:solidFill>
                            <a:srgbClr val="7C7C7C"/>
                          </a:solidFill>
                          <a:latin typeface="+mn-lt"/>
                        </a:rPr>
                        <a:t>EBITA</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i="1" u="none" strike="noStrike" dirty="0">
                          <a:solidFill>
                            <a:srgbClr val="7C7C7C"/>
                          </a:solidFill>
                          <a:latin typeface="+mn-lt"/>
                        </a:rPr>
                        <a:t>Margin</a:t>
                      </a:r>
                    </a:p>
                  </a:txBody>
                  <a:tcPr marL="8238" marR="8238" marT="8239" marB="0" anchor="b"/>
                </a:tc>
                <a:tc>
                  <a:txBody>
                    <a:bodyPr/>
                    <a:lstStyle/>
                    <a:p>
                      <a:pPr algn="r" fontAlgn="b"/>
                      <a:endParaRPr lang="en-GB" sz="1400" b="1" i="1" u="none" strike="noStrike" dirty="0">
                        <a:solidFill>
                          <a:srgbClr val="7C7C7C"/>
                        </a:solidFill>
                        <a:latin typeface="+mn-lt"/>
                      </a:endParaRPr>
                    </a:p>
                  </a:txBody>
                  <a:tcPr marL="8238" marR="8238" marT="8239" marB="0" anchor="b"/>
                </a:tc>
              </a:tr>
              <a:tr h="314975">
                <a:tc>
                  <a:txBody>
                    <a:bodyPr/>
                    <a:lstStyle/>
                    <a:p>
                      <a:pPr algn="l" fontAlgn="b"/>
                      <a:r>
                        <a:rPr lang="en-GB" sz="1400" u="none" strike="noStrike" dirty="0" smtClean="0">
                          <a:solidFill>
                            <a:srgbClr val="384D9B"/>
                          </a:solidFill>
                          <a:latin typeface="+mn-lt"/>
                        </a:rPr>
                        <a:t>Wood Group Engineering</a:t>
                      </a:r>
                      <a:endParaRPr lang="en-GB" sz="1400" b="0" i="0" u="none" strike="noStrike" dirty="0">
                        <a:solidFill>
                          <a:srgbClr val="384D9B"/>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1,020</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109</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10.7%</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982</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120</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12.2%</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1" u="none" strike="noStrike" dirty="0">
                        <a:solidFill>
                          <a:srgbClr val="7C7C7C"/>
                        </a:solidFill>
                        <a:latin typeface="+mn-lt"/>
                      </a:endParaRPr>
                    </a:p>
                  </a:txBody>
                  <a:tcPr marL="8238" marR="8238" marT="8239" marB="0" anchor="b"/>
                </a:tc>
              </a:tr>
              <a:tr h="314975">
                <a:tc>
                  <a:txBody>
                    <a:bodyPr/>
                    <a:lstStyle/>
                    <a:p>
                      <a:pPr algn="l" fontAlgn="b"/>
                      <a:r>
                        <a:rPr lang="en-GB" sz="1400" u="none" strike="noStrike" dirty="0">
                          <a:solidFill>
                            <a:srgbClr val="384D9B"/>
                          </a:solidFill>
                          <a:latin typeface="+mn-lt"/>
                        </a:rPr>
                        <a:t>Wood Group </a:t>
                      </a:r>
                      <a:r>
                        <a:rPr lang="en-GB" sz="1400" u="none" strike="noStrike" dirty="0" smtClean="0">
                          <a:solidFill>
                            <a:srgbClr val="384D9B"/>
                          </a:solidFill>
                          <a:latin typeface="+mn-lt"/>
                        </a:rPr>
                        <a:t>PSN – Production Services</a:t>
                      </a:r>
                      <a:endParaRPr lang="en-GB" sz="1400" b="0" i="0" u="none" strike="noStrike" dirty="0">
                        <a:solidFill>
                          <a:srgbClr val="384D9B"/>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2,341</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163</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7.0%</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1,914</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111</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5.8%</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1" u="none" strike="noStrike" dirty="0">
                        <a:solidFill>
                          <a:srgbClr val="7C7C7C"/>
                        </a:solidFill>
                        <a:latin typeface="+mn-lt"/>
                      </a:endParaRPr>
                    </a:p>
                  </a:txBody>
                  <a:tcPr marL="8238" marR="8238" marT="8239" marB="0" anchor="b"/>
                </a:tc>
              </a:tr>
              <a:tr h="314975">
                <a:tc>
                  <a:txBody>
                    <a:bodyPr/>
                    <a:lstStyle/>
                    <a:p>
                      <a:pPr algn="l" fontAlgn="b"/>
                      <a:r>
                        <a:rPr lang="en-GB" sz="1400" u="none" strike="noStrike" dirty="0" smtClean="0">
                          <a:solidFill>
                            <a:srgbClr val="384D9B"/>
                          </a:solidFill>
                          <a:latin typeface="+mn-lt"/>
                        </a:rPr>
                        <a:t>Wood Group PSN</a:t>
                      </a:r>
                      <a:r>
                        <a:rPr lang="en-GB" sz="1400" u="none" strike="noStrike" baseline="0" dirty="0" smtClean="0">
                          <a:solidFill>
                            <a:srgbClr val="384D9B"/>
                          </a:solidFill>
                          <a:latin typeface="+mn-lt"/>
                        </a:rPr>
                        <a:t> – Turbine JVs</a:t>
                      </a:r>
                      <a:endParaRPr lang="en-GB" sz="1400" b="0" i="0" u="none" strike="noStrike" dirty="0">
                        <a:solidFill>
                          <a:srgbClr val="384D9B"/>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422</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17</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4.1%</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441</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36</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8.1%</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1" u="none" strike="noStrike" dirty="0">
                        <a:solidFill>
                          <a:srgbClr val="7C7C7C"/>
                        </a:solidFill>
                        <a:latin typeface="+mn-lt"/>
                      </a:endParaRPr>
                    </a:p>
                  </a:txBody>
                  <a:tcPr marL="8238" marR="8238" marT="8239" marB="0" anchor="b"/>
                </a:tc>
              </a:tr>
              <a:tr h="314975">
                <a:tc>
                  <a:txBody>
                    <a:bodyPr/>
                    <a:lstStyle/>
                    <a:p>
                      <a:pPr algn="l" fontAlgn="b"/>
                      <a:r>
                        <a:rPr lang="en-GB" sz="1400" b="0" i="0" u="none" strike="noStrike" dirty="0" err="1" smtClean="0">
                          <a:solidFill>
                            <a:srgbClr val="384D9B"/>
                          </a:solidFill>
                          <a:latin typeface="+mn-lt"/>
                        </a:rPr>
                        <a:t>Dorad</a:t>
                      </a:r>
                      <a:r>
                        <a:rPr lang="en-GB" sz="1400" b="0" i="0" u="none" strike="noStrike" dirty="0" smtClean="0">
                          <a:solidFill>
                            <a:srgbClr val="384D9B"/>
                          </a:solidFill>
                          <a:latin typeface="+mn-lt"/>
                        </a:rPr>
                        <a:t>/GWF</a:t>
                      </a:r>
                      <a:endParaRPr lang="en-GB" sz="1400" b="0" i="0" u="none" strike="noStrike" dirty="0">
                        <a:solidFill>
                          <a:srgbClr val="384D9B"/>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18</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(17)</a:t>
                      </a:r>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l" fontAlgn="b"/>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110</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5</a:t>
                      </a:r>
                      <a:endParaRPr lang="en-GB" sz="1400" b="0" i="0" u="none" strike="noStrike" dirty="0">
                        <a:solidFill>
                          <a:srgbClr val="7C7C7C"/>
                        </a:solidFill>
                        <a:latin typeface="+mn-lt"/>
                      </a:endParaRPr>
                    </a:p>
                  </a:txBody>
                  <a:tcPr marL="8238" marR="8238" marT="8239" marB="0" anchor="b"/>
                </a:tc>
                <a:tc>
                  <a:txBody>
                    <a:bodyPr/>
                    <a:lstStyle/>
                    <a:p>
                      <a:pPr algn="l" fontAlgn="b"/>
                      <a:endParaRPr lang="en-GB" sz="1400" b="0" i="1" u="none" strike="noStrike" dirty="0">
                        <a:solidFill>
                          <a:srgbClr val="7C7C7C"/>
                        </a:solidFill>
                        <a:latin typeface="+mn-lt"/>
                      </a:endParaRPr>
                    </a:p>
                  </a:txBody>
                  <a:tcPr marL="8238" marR="8238" marT="8239" marB="0" anchor="b"/>
                </a:tc>
                <a:tc>
                  <a:txBody>
                    <a:bodyPr/>
                    <a:lstStyle/>
                    <a:p>
                      <a:pPr algn="l" fontAlgn="b"/>
                      <a:endParaRPr lang="en-GB" sz="1400" b="0" i="1" u="none" strike="noStrike" dirty="0">
                        <a:solidFill>
                          <a:srgbClr val="7C7C7C"/>
                        </a:solidFill>
                        <a:latin typeface="+mn-lt"/>
                      </a:endParaRPr>
                    </a:p>
                  </a:txBody>
                  <a:tcPr marL="8238" marR="8238" marT="8239" marB="0" anchor="b"/>
                </a:tc>
              </a:tr>
              <a:tr h="314975">
                <a:tc>
                  <a:txBody>
                    <a:bodyPr/>
                    <a:lstStyle/>
                    <a:p>
                      <a:pPr algn="l" fontAlgn="b"/>
                      <a:r>
                        <a:rPr lang="en-GB" sz="1400" u="none" strike="noStrike" dirty="0">
                          <a:solidFill>
                            <a:srgbClr val="384D9B"/>
                          </a:solidFill>
                          <a:latin typeface="+mn-lt"/>
                        </a:rPr>
                        <a:t>Central costs</a:t>
                      </a:r>
                      <a:endParaRPr lang="en-GB" sz="1400" b="0" i="0" u="none" strike="noStrike" dirty="0">
                        <a:solidFill>
                          <a:srgbClr val="384D9B"/>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(28)</a:t>
                      </a:r>
                      <a:endParaRPr lang="en-GB" sz="1400" b="0" i="0" u="none" strike="noStrike" dirty="0">
                        <a:solidFill>
                          <a:srgbClr val="7C7C7C"/>
                        </a:solidFill>
                        <a:latin typeface="+mn-lt"/>
                      </a:endParaRPr>
                    </a:p>
                  </a:txBody>
                  <a:tcPr marL="8238" marR="8238" marT="8239" marB="0" anchor="b"/>
                </a:tc>
                <a:tc>
                  <a:txBody>
                    <a:bodyPr/>
                    <a:lstStyle/>
                    <a:p>
                      <a:pPr algn="l" fontAlgn="b"/>
                      <a:endParaRPr lang="en-GB" sz="1400" b="0" i="0" u="none" strike="noStrike" dirty="0">
                        <a:solidFill>
                          <a:srgbClr val="7C7C7C"/>
                        </a:solidFill>
                        <a:latin typeface="+mn-lt"/>
                      </a:endParaRPr>
                    </a:p>
                  </a:txBody>
                  <a:tcPr marL="8238" marR="8238" marT="8239" marB="0" anchor="b"/>
                </a:tc>
                <a:tc>
                  <a:txBody>
                    <a:bodyPr/>
                    <a:lstStyle/>
                    <a:p>
                      <a:pPr algn="l" fontAlgn="b"/>
                      <a:endParaRPr lang="en-GB" sz="1400" b="0" i="0" u="none" strike="noStrike" dirty="0">
                        <a:solidFill>
                          <a:srgbClr val="7C7C7C"/>
                        </a:solidFill>
                        <a:latin typeface="+mn-lt"/>
                      </a:endParaRPr>
                    </a:p>
                  </a:txBody>
                  <a:tcPr marL="8238" marR="8238" marT="8239" marB="0" anchor="b"/>
                </a:tc>
                <a:tc>
                  <a:txBody>
                    <a:bodyPr/>
                    <a:lstStyle/>
                    <a:p>
                      <a:pPr algn="l" fontAlgn="b"/>
                      <a:endParaRPr lang="en-GB" sz="1400" b="0" i="0" u="none" strike="noStrike" dirty="0">
                        <a:solidFill>
                          <a:srgbClr val="7C7C7C"/>
                        </a:solidFill>
                        <a:latin typeface="+mn-lt"/>
                      </a:endParaRPr>
                    </a:p>
                  </a:txBody>
                  <a:tcPr marL="8238" marR="8238" marT="8239" marB="0" anchor="b"/>
                </a:tc>
                <a:tc>
                  <a:txBody>
                    <a:bodyPr/>
                    <a:lstStyle/>
                    <a:p>
                      <a:pPr marL="0" algn="r" defTabSz="914400" rtl="0" eaLnBrk="1" fontAlgn="b" latinLnBrk="0" hangingPunct="1"/>
                      <a:r>
                        <a:rPr lang="en-GB" sz="1400" b="0" i="0" u="none" strike="noStrike" kern="1200" dirty="0" smtClean="0">
                          <a:solidFill>
                            <a:srgbClr val="7C7C7C"/>
                          </a:solidFill>
                          <a:latin typeface="+mn-lt"/>
                          <a:ea typeface="+mn-ea"/>
                          <a:cs typeface="+mn-cs"/>
                        </a:rPr>
                        <a:t>(29)</a:t>
                      </a:r>
                      <a:endParaRPr lang="en-GB" sz="1400" b="0" i="0" u="none" strike="noStrike" kern="1200" dirty="0">
                        <a:solidFill>
                          <a:srgbClr val="7C7C7C"/>
                        </a:solidFill>
                        <a:latin typeface="+mn-lt"/>
                        <a:ea typeface="+mn-ea"/>
                        <a:cs typeface="+mn-cs"/>
                      </a:endParaRPr>
                    </a:p>
                  </a:txBody>
                  <a:tcPr marL="8238" marR="8238" marT="8239" marB="0" anchor="b"/>
                </a:tc>
                <a:tc>
                  <a:txBody>
                    <a:bodyPr/>
                    <a:lstStyle/>
                    <a:p>
                      <a:endParaRPr lang="en-GB" dirty="0"/>
                    </a:p>
                  </a:txBody>
                  <a:tcPr marL="8238" marR="8238" marT="8239" marB="0" anchor="b"/>
                </a:tc>
                <a:tc>
                  <a:txBody>
                    <a:bodyPr/>
                    <a:lstStyle/>
                    <a:p>
                      <a:pPr algn="l" fontAlgn="b"/>
                      <a:endParaRPr lang="en-GB" sz="1400" b="0" i="1" u="none" strike="noStrike" dirty="0">
                        <a:solidFill>
                          <a:srgbClr val="7C7C7C"/>
                        </a:solidFill>
                        <a:latin typeface="+mn-lt"/>
                      </a:endParaRPr>
                    </a:p>
                  </a:txBody>
                  <a:tcPr marL="8238" marR="8238" marT="8239" marB="0" anchor="b"/>
                </a:tc>
              </a:tr>
              <a:tr h="317468">
                <a:tc>
                  <a:txBody>
                    <a:bodyPr/>
                    <a:lstStyle/>
                    <a:p>
                      <a:pPr algn="l" fontAlgn="b"/>
                      <a:r>
                        <a:rPr lang="en-GB" sz="1400" b="1" u="none" strike="noStrike" baseline="0" dirty="0" smtClean="0">
                          <a:solidFill>
                            <a:srgbClr val="384D9B"/>
                          </a:solidFill>
                          <a:latin typeface="+mn-lt"/>
                        </a:rPr>
                        <a:t>Total</a:t>
                      </a:r>
                      <a:endParaRPr lang="en-GB" sz="1400" b="1" i="0" u="none" strike="noStrike" dirty="0">
                        <a:solidFill>
                          <a:srgbClr val="384D9B"/>
                        </a:solidFill>
                        <a:latin typeface="+mn-lt"/>
                      </a:endParaRPr>
                    </a:p>
                  </a:txBody>
                  <a:tcPr marL="8238" marR="8238" marT="8239" marB="0" anchor="b"/>
                </a:tc>
                <a:tc>
                  <a:txBody>
                    <a:bodyPr/>
                    <a:lstStyle/>
                    <a:p>
                      <a:pPr algn="r" fontAlgn="b"/>
                      <a:r>
                        <a:rPr lang="en-GB" sz="1400" b="1" i="0" u="none" strike="noStrike" dirty="0" smtClean="0">
                          <a:solidFill>
                            <a:srgbClr val="7C7C7C"/>
                          </a:solidFill>
                          <a:latin typeface="+mn-lt"/>
                        </a:rPr>
                        <a:t>3,801</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i="0" u="none" strike="noStrike" dirty="0" smtClean="0">
                          <a:solidFill>
                            <a:srgbClr val="7C7C7C"/>
                          </a:solidFill>
                          <a:latin typeface="+mn-lt"/>
                        </a:rPr>
                        <a:t>244</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i="1" u="none" strike="noStrike" dirty="0" smtClean="0">
                          <a:solidFill>
                            <a:srgbClr val="7C7C7C"/>
                          </a:solidFill>
                          <a:latin typeface="+mn-lt"/>
                        </a:rPr>
                        <a:t>6.4%</a:t>
                      </a:r>
                      <a:endParaRPr lang="en-GB" sz="1400" b="1" i="1" u="none" strike="noStrike" dirty="0">
                        <a:solidFill>
                          <a:srgbClr val="7C7C7C"/>
                        </a:solidFill>
                        <a:latin typeface="+mn-lt"/>
                      </a:endParaRPr>
                    </a:p>
                  </a:txBody>
                  <a:tcPr marL="8238" marR="8238" marT="8239" marB="0" anchor="b"/>
                </a:tc>
                <a:tc>
                  <a:txBody>
                    <a:bodyPr/>
                    <a:lstStyle/>
                    <a:p>
                      <a:pPr algn="r" fontAlgn="b"/>
                      <a:endParaRPr lang="en-GB" sz="1400" b="1" i="0" u="none" strike="noStrike" dirty="0">
                        <a:solidFill>
                          <a:srgbClr val="7C7C7C"/>
                        </a:solidFill>
                        <a:latin typeface="+mn-lt"/>
                      </a:endParaRPr>
                    </a:p>
                  </a:txBody>
                  <a:tcPr marL="8238" marR="8238" marT="8239" marB="0" anchor="b"/>
                </a:tc>
                <a:tc>
                  <a:txBody>
                    <a:bodyPr/>
                    <a:lstStyle/>
                    <a:p>
                      <a:pPr marL="0" algn="r" defTabSz="914400" rtl="0" eaLnBrk="1" fontAlgn="b" latinLnBrk="0" hangingPunct="1"/>
                      <a:r>
                        <a:rPr lang="en-GB" sz="1400" b="1" i="0" u="none" strike="noStrike" kern="1200" dirty="0" smtClean="0">
                          <a:solidFill>
                            <a:srgbClr val="7C7C7C"/>
                          </a:solidFill>
                          <a:latin typeface="+mn-lt"/>
                          <a:ea typeface="+mn-ea"/>
                          <a:cs typeface="+mn-cs"/>
                        </a:rPr>
                        <a:t>3,447</a:t>
                      </a:r>
                      <a:endParaRPr lang="en-GB" sz="1400" b="1"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r>
                        <a:rPr lang="en-GB" sz="1400" b="1" i="0" u="none" strike="noStrike" kern="1200" dirty="0" smtClean="0">
                          <a:solidFill>
                            <a:srgbClr val="7C7C7C"/>
                          </a:solidFill>
                          <a:latin typeface="+mn-lt"/>
                          <a:ea typeface="+mn-ea"/>
                          <a:cs typeface="+mn-cs"/>
                        </a:rPr>
                        <a:t>243</a:t>
                      </a:r>
                      <a:endParaRPr lang="en-GB" sz="1400" b="1"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r>
                        <a:rPr lang="en-GB" sz="1400" b="1" i="1" u="none" strike="noStrike" kern="1200" dirty="0" smtClean="0">
                          <a:solidFill>
                            <a:srgbClr val="7C7C7C"/>
                          </a:solidFill>
                          <a:latin typeface="+mn-lt"/>
                          <a:ea typeface="+mn-ea"/>
                          <a:cs typeface="+mn-cs"/>
                        </a:rPr>
                        <a:t>7.1%</a:t>
                      </a:r>
                      <a:endParaRPr lang="en-GB" sz="1400" b="1" i="1" u="none" strike="noStrike" kern="1200" dirty="0">
                        <a:solidFill>
                          <a:srgbClr val="7C7C7C"/>
                        </a:solidFill>
                        <a:latin typeface="+mn-lt"/>
                        <a:ea typeface="+mn-ea"/>
                        <a:cs typeface="+mn-cs"/>
                      </a:endParaRPr>
                    </a:p>
                  </a:txBody>
                  <a:tcPr marL="8238" marR="8238" marT="8239" marB="0" anchor="b"/>
                </a:tc>
                <a:tc>
                  <a:txBody>
                    <a:bodyPr/>
                    <a:lstStyle/>
                    <a:p>
                      <a:pPr algn="r" fontAlgn="b"/>
                      <a:endParaRPr lang="en-GB" sz="1400" b="1" i="1" u="none" strike="noStrike" dirty="0">
                        <a:solidFill>
                          <a:srgbClr val="7C7C7C"/>
                        </a:solidFill>
                        <a:latin typeface="+mn-lt"/>
                      </a:endParaRPr>
                    </a:p>
                  </a:txBody>
                  <a:tcPr marL="8238" marR="8238" marT="8239" marB="0" anchor="b"/>
                </a:tc>
              </a:tr>
              <a:tr h="185484">
                <a:tc>
                  <a:txBody>
                    <a:bodyPr/>
                    <a:lstStyle/>
                    <a:p>
                      <a:pPr algn="l" fontAlgn="b"/>
                      <a:endParaRPr lang="en-GB" sz="1400" b="0" i="0" u="none" strike="noStrike" dirty="0">
                        <a:solidFill>
                          <a:srgbClr val="384D9B"/>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marL="0" algn="r" defTabSz="914400" rtl="0" eaLnBrk="1" fontAlgn="b" latinLnBrk="0" hangingPunct="1"/>
                      <a:endParaRPr lang="en-GB" sz="1400" b="1"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endParaRPr lang="en-GB" sz="1400" b="1"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endParaRPr lang="en-GB" sz="1400" b="1" i="0" u="none" strike="noStrike" kern="1200" dirty="0">
                        <a:solidFill>
                          <a:srgbClr val="7C7C7C"/>
                        </a:solidFill>
                        <a:latin typeface="+mn-lt"/>
                        <a:ea typeface="+mn-ea"/>
                        <a:cs typeface="+mn-cs"/>
                      </a:endParaRPr>
                    </a:p>
                  </a:txBody>
                  <a:tcPr marL="8238" marR="8238" marT="8239" marB="0" anchor="b"/>
                </a:tc>
                <a:tc>
                  <a:txBody>
                    <a:bodyPr/>
                    <a:lstStyle/>
                    <a:p>
                      <a:pPr algn="r" fontAlgn="b"/>
                      <a:endParaRPr lang="en-GB" sz="1400" b="0" i="1" u="none" strike="noStrike" dirty="0">
                        <a:solidFill>
                          <a:srgbClr val="7C7C7C"/>
                        </a:solidFill>
                        <a:latin typeface="+mn-lt"/>
                      </a:endParaRPr>
                    </a:p>
                  </a:txBody>
                  <a:tcPr marL="8238" marR="8238" marT="8239" marB="0" anchor="b"/>
                </a:tc>
              </a:tr>
            </a:tbl>
          </a:graphicData>
        </a:graphic>
      </p:graphicFrame>
      <p:sp>
        <p:nvSpPr>
          <p:cNvPr id="11" name="Rectangle 10"/>
          <p:cNvSpPr/>
          <p:nvPr/>
        </p:nvSpPr>
        <p:spPr>
          <a:xfrm>
            <a:off x="475988" y="3632547"/>
            <a:ext cx="8124347" cy="363255"/>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811832" y="4348936"/>
            <a:ext cx="8034456" cy="1569660"/>
          </a:xfrm>
          <a:prstGeom prst="rect">
            <a:avLst/>
          </a:prstGeom>
        </p:spPr>
        <p:txBody>
          <a:bodyPr wrap="square">
            <a:spAutoFit/>
          </a:bodyPr>
          <a:lstStyle/>
          <a:p>
            <a:pPr eaLnBrk="1" fontAlgn="auto" hangingPunct="1">
              <a:lnSpc>
                <a:spcPct val="150000"/>
              </a:lnSpc>
              <a:spcBef>
                <a:spcPts val="0"/>
              </a:spcBef>
              <a:spcAft>
                <a:spcPts val="0"/>
              </a:spcAft>
              <a:buFont typeface="Arial" pitchFamily="34" charset="0"/>
              <a:buChar char="•"/>
              <a:defRPr/>
            </a:pPr>
            <a:r>
              <a:rPr lang="en-GB" sz="1600" dirty="0" smtClean="0">
                <a:solidFill>
                  <a:srgbClr val="7C7C7C"/>
                </a:solidFill>
                <a:latin typeface="+mn-lt"/>
              </a:rPr>
              <a:t>Engineering </a:t>
            </a:r>
            <a:r>
              <a:rPr lang="en-GB" sz="1600" dirty="0">
                <a:solidFill>
                  <a:srgbClr val="7C7C7C"/>
                </a:solidFill>
                <a:latin typeface="+mn-lt"/>
              </a:rPr>
              <a:t>: </a:t>
            </a:r>
            <a:r>
              <a:rPr lang="en-GB" sz="1600" dirty="0" smtClean="0">
                <a:solidFill>
                  <a:srgbClr val="7C7C7C"/>
                </a:solidFill>
                <a:latin typeface="+mn-lt"/>
              </a:rPr>
              <a:t>lower EBITA contribution from offshore Upstream</a:t>
            </a:r>
            <a:r>
              <a:rPr lang="en-GB" sz="1600" dirty="0">
                <a:solidFill>
                  <a:srgbClr val="7C7C7C"/>
                </a:solidFill>
                <a:latin typeface="+mn-lt"/>
              </a:rPr>
              <a:t>,  partially offset by Subsea </a:t>
            </a:r>
            <a:r>
              <a:rPr lang="en-GB" sz="1600" dirty="0" smtClean="0">
                <a:solidFill>
                  <a:srgbClr val="7C7C7C"/>
                </a:solidFill>
                <a:latin typeface="+mn-lt"/>
              </a:rPr>
              <a:t>&amp; Pipelines</a:t>
            </a:r>
            <a:endParaRPr lang="en-GB" sz="1600" dirty="0">
              <a:solidFill>
                <a:srgbClr val="7C7C7C"/>
              </a:solidFill>
              <a:latin typeface="+mn-lt"/>
            </a:endParaRPr>
          </a:p>
          <a:p>
            <a:pPr eaLnBrk="1" fontAlgn="auto" hangingPunct="1">
              <a:lnSpc>
                <a:spcPct val="150000"/>
              </a:lnSpc>
              <a:spcBef>
                <a:spcPts val="0"/>
              </a:spcBef>
              <a:spcAft>
                <a:spcPts val="0"/>
              </a:spcAft>
              <a:buFont typeface="Arial" pitchFamily="34" charset="0"/>
              <a:buChar char="•"/>
              <a:defRPr/>
            </a:pPr>
            <a:r>
              <a:rPr lang="en-GB" sz="1600" dirty="0" smtClean="0">
                <a:solidFill>
                  <a:srgbClr val="7C7C7C"/>
                </a:solidFill>
                <a:latin typeface="+mn-lt"/>
              </a:rPr>
              <a:t>PSN </a:t>
            </a:r>
            <a:r>
              <a:rPr lang="en-GB" sz="1600" dirty="0">
                <a:solidFill>
                  <a:srgbClr val="7C7C7C"/>
                </a:solidFill>
                <a:latin typeface="+mn-lt"/>
              </a:rPr>
              <a:t>- Production Services: s</a:t>
            </a:r>
            <a:r>
              <a:rPr lang="en-GB" sz="1600" dirty="0" smtClean="0">
                <a:solidFill>
                  <a:srgbClr val="7C7C7C"/>
                </a:solidFill>
                <a:latin typeface="+mn-lt"/>
              </a:rPr>
              <a:t>trong growth led by US </a:t>
            </a:r>
            <a:r>
              <a:rPr lang="en-GB" sz="1600" dirty="0">
                <a:solidFill>
                  <a:srgbClr val="7C7C7C"/>
                </a:solidFill>
                <a:latin typeface="+mn-lt"/>
              </a:rPr>
              <a:t>shale </a:t>
            </a:r>
            <a:r>
              <a:rPr lang="en-GB" sz="1600" dirty="0" smtClean="0">
                <a:solidFill>
                  <a:srgbClr val="7C7C7C"/>
                </a:solidFill>
                <a:latin typeface="+mn-lt"/>
              </a:rPr>
              <a:t>performance at higher margins</a:t>
            </a:r>
            <a:endParaRPr lang="en-GB" sz="1600" dirty="0">
              <a:solidFill>
                <a:srgbClr val="7C7C7C"/>
              </a:solidFill>
              <a:latin typeface="+mn-lt"/>
            </a:endParaRPr>
          </a:p>
          <a:p>
            <a:pPr eaLnBrk="1" fontAlgn="auto" hangingPunct="1">
              <a:lnSpc>
                <a:spcPct val="150000"/>
              </a:lnSpc>
              <a:spcBef>
                <a:spcPts val="0"/>
              </a:spcBef>
              <a:spcAft>
                <a:spcPts val="0"/>
              </a:spcAft>
              <a:buFont typeface="Arial" pitchFamily="34" charset="0"/>
              <a:buChar char="•"/>
              <a:defRPr/>
            </a:pPr>
            <a:r>
              <a:rPr lang="en-GB" sz="1600" dirty="0" smtClean="0">
                <a:solidFill>
                  <a:srgbClr val="7C7C7C"/>
                </a:solidFill>
                <a:latin typeface="+mn-lt"/>
              </a:rPr>
              <a:t>PSN </a:t>
            </a:r>
            <a:r>
              <a:rPr lang="en-GB" sz="1600" dirty="0">
                <a:solidFill>
                  <a:srgbClr val="7C7C7C"/>
                </a:solidFill>
                <a:latin typeface="+mn-lt"/>
              </a:rPr>
              <a:t>– Turbine Activities: </a:t>
            </a:r>
            <a:r>
              <a:rPr lang="en-GB" sz="1600" dirty="0" smtClean="0">
                <a:solidFill>
                  <a:srgbClr val="7C7C7C"/>
                </a:solidFill>
                <a:latin typeface="+mn-lt"/>
              </a:rPr>
              <a:t>disappointing performance in JV’s and losses on </a:t>
            </a:r>
            <a:r>
              <a:rPr lang="en-GB" sz="1600" dirty="0" err="1" smtClean="0">
                <a:solidFill>
                  <a:srgbClr val="7C7C7C"/>
                </a:solidFill>
                <a:latin typeface="+mn-lt"/>
              </a:rPr>
              <a:t>Dorad</a:t>
            </a:r>
            <a:endParaRPr lang="en-GB" sz="1600" dirty="0">
              <a:solidFill>
                <a:srgbClr val="7C7C7C"/>
              </a:solidFill>
              <a:latin typeface="+mn-lt"/>
            </a:endParaRPr>
          </a:p>
        </p:txBody>
      </p:sp>
    </p:spTree>
    <p:extLst>
      <p:ext uri="{BB962C8B-B14F-4D97-AF65-F5344CB8AC3E}">
        <p14:creationId xmlns:p14="http://schemas.microsoft.com/office/powerpoint/2010/main" val="1620638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ctrTitle"/>
          </p:nvPr>
        </p:nvSpPr>
        <p:spPr>
          <a:xfrm>
            <a:off x="612775" y="596900"/>
            <a:ext cx="7772400" cy="592138"/>
          </a:xfrm>
        </p:spPr>
        <p:txBody>
          <a:bodyPr rtlCol="0">
            <a:normAutofit/>
          </a:bodyPr>
          <a:lstStyle/>
          <a:p>
            <a:pPr eaLnBrk="1" fontAlgn="auto" hangingPunct="1">
              <a:spcAft>
                <a:spcPts val="0"/>
              </a:spcAft>
              <a:defRPr/>
            </a:pPr>
            <a:r>
              <a:rPr lang="en-GB" sz="3200" dirty="0" smtClean="0"/>
              <a:t>Pro forma revenue and EBITA</a:t>
            </a:r>
          </a:p>
        </p:txBody>
      </p:sp>
      <p:graphicFrame>
        <p:nvGraphicFramePr>
          <p:cNvPr id="7" name="Table 6"/>
          <p:cNvGraphicFramePr>
            <a:graphicFrameLocks noGrp="1"/>
          </p:cNvGraphicFramePr>
          <p:nvPr>
            <p:extLst>
              <p:ext uri="{D42A27DB-BD31-4B8C-83A1-F6EECF244321}">
                <p14:modId xmlns:p14="http://schemas.microsoft.com/office/powerpoint/2010/main" val="3103164131"/>
              </p:ext>
            </p:extLst>
          </p:nvPr>
        </p:nvGraphicFramePr>
        <p:xfrm>
          <a:off x="663701" y="1139967"/>
          <a:ext cx="8182587" cy="4609263"/>
        </p:xfrm>
        <a:graphic>
          <a:graphicData uri="http://schemas.openxmlformats.org/drawingml/2006/table">
            <a:tbl>
              <a:tblPr>
                <a:tableStyleId>{C083E6E3-FA7D-4D7B-A595-EF9225AFEA82}</a:tableStyleId>
              </a:tblPr>
              <a:tblGrid>
                <a:gridCol w="2918566"/>
                <a:gridCol w="688932"/>
                <a:gridCol w="739036"/>
                <a:gridCol w="864295"/>
                <a:gridCol w="323718"/>
                <a:gridCol w="833105"/>
                <a:gridCol w="793434"/>
                <a:gridCol w="753762"/>
                <a:gridCol w="267739"/>
              </a:tblGrid>
              <a:tr h="0">
                <a:tc>
                  <a:txBody>
                    <a:bodyPr/>
                    <a:lstStyle/>
                    <a:p>
                      <a:pPr algn="l" fontAlgn="b"/>
                      <a:r>
                        <a:rPr lang="en-GB" sz="1400" u="none" strike="noStrike" dirty="0">
                          <a:latin typeface="+mn-lt"/>
                        </a:rPr>
                        <a:t> </a:t>
                      </a:r>
                      <a:endParaRPr lang="en-GB" sz="1400" b="0" i="0" u="none" strike="noStrike" dirty="0">
                        <a:latin typeface="+mn-lt"/>
                      </a:endParaRPr>
                    </a:p>
                  </a:txBody>
                  <a:tcPr marL="8238" marR="8238" marT="8239" marB="0" anchor="b"/>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400" b="1" u="none" strike="noStrike" dirty="0" smtClean="0">
                          <a:solidFill>
                            <a:schemeClr val="bg1"/>
                          </a:solidFill>
                          <a:latin typeface="+mn-lt"/>
                        </a:rPr>
                        <a:t>1H 2014 $m</a:t>
                      </a:r>
                      <a:endParaRPr lang="en-GB" sz="1400" b="1" i="0" u="none" strike="noStrike" dirty="0" smtClean="0">
                        <a:solidFill>
                          <a:schemeClr val="bg1"/>
                        </a:solidFill>
                        <a:latin typeface="+mn-lt"/>
                      </a:endParaRPr>
                    </a:p>
                    <a:p>
                      <a:pPr algn="l" fontAlgn="b"/>
                      <a:endParaRPr lang="en-GB" sz="1400" b="1" i="1" u="none" strike="noStrike" dirty="0">
                        <a:solidFill>
                          <a:schemeClr val="tx2"/>
                        </a:solidFill>
                        <a:latin typeface="+mn-lt"/>
                      </a:endParaRPr>
                    </a:p>
                  </a:txBody>
                  <a:tcPr marL="8238" marR="8238" marT="8239" marB="0" anchor="b">
                    <a:solidFill>
                      <a:srgbClr val="384D9B"/>
                    </a:solidFill>
                  </a:tcPr>
                </a:tc>
                <a:tc rowSpan="2" hMerge="1">
                  <a:txBody>
                    <a:bodyPr/>
                    <a:lstStyle/>
                    <a:p>
                      <a:pPr algn="l" fontAlgn="b"/>
                      <a:endParaRPr lang="en-GB" sz="1400" b="1" i="1" u="none" strike="noStrike" dirty="0">
                        <a:solidFill>
                          <a:schemeClr val="tx2"/>
                        </a:solidFill>
                        <a:latin typeface="+mn-lt"/>
                      </a:endParaRPr>
                    </a:p>
                  </a:txBody>
                  <a:tcPr marL="8238" marR="8238" marT="8239" marB="0" anchor="b">
                    <a:solidFill>
                      <a:srgbClr val="384D9B"/>
                    </a:solidFill>
                  </a:tcPr>
                </a:tc>
                <a:tc rowSpan="2" hMerge="1">
                  <a:txBody>
                    <a:bodyPr/>
                    <a:lstStyle/>
                    <a:p>
                      <a:pPr algn="l" fontAlgn="b"/>
                      <a:endParaRPr lang="en-GB" sz="1400" b="1" i="1" u="none" strike="noStrike" dirty="0">
                        <a:solidFill>
                          <a:schemeClr val="tx2"/>
                        </a:solidFill>
                        <a:latin typeface="+mn-lt"/>
                      </a:endParaRPr>
                    </a:p>
                  </a:txBody>
                  <a:tcPr marL="8238" marR="8238" marT="8239" marB="0" anchor="b">
                    <a:solidFill>
                      <a:srgbClr val="384D9B"/>
                    </a:solidFill>
                  </a:tcPr>
                </a:tc>
                <a:tc rowSpan="2">
                  <a:txBody>
                    <a:bodyPr/>
                    <a:lstStyle/>
                    <a:p>
                      <a:pPr algn="l" fontAlgn="b"/>
                      <a:endParaRPr lang="en-GB" sz="1400" b="1" i="1" u="none" strike="noStrike" dirty="0">
                        <a:solidFill>
                          <a:schemeClr val="tx2"/>
                        </a:solidFill>
                        <a:latin typeface="+mn-lt"/>
                      </a:endParaRPr>
                    </a:p>
                  </a:txBody>
                  <a:tcPr marL="8238" marR="8238" marT="8239" marB="0" anchor="b">
                    <a:solidFill>
                      <a:srgbClr val="384D9B"/>
                    </a:solidFill>
                  </a:tcPr>
                </a:tc>
                <a:tc rowSpan="2" gridSpan="3">
                  <a:txBody>
                    <a:bodyPr/>
                    <a:lstStyle/>
                    <a:p>
                      <a:pPr algn="ctr" fontAlgn="b"/>
                      <a:r>
                        <a:rPr lang="en-GB" sz="1400" b="1" u="none" strike="noStrike" dirty="0" smtClean="0">
                          <a:solidFill>
                            <a:schemeClr val="bg1"/>
                          </a:solidFill>
                          <a:latin typeface="+mn-lt"/>
                        </a:rPr>
                        <a:t>1H</a:t>
                      </a:r>
                      <a:r>
                        <a:rPr lang="en-GB" sz="1400" b="1" u="none" strike="noStrike" baseline="0" dirty="0" smtClean="0">
                          <a:solidFill>
                            <a:schemeClr val="bg1"/>
                          </a:solidFill>
                          <a:latin typeface="+mn-lt"/>
                        </a:rPr>
                        <a:t> </a:t>
                      </a:r>
                      <a:r>
                        <a:rPr lang="en-GB" sz="1400" b="1" u="none" strike="noStrike" dirty="0" smtClean="0">
                          <a:solidFill>
                            <a:schemeClr val="bg1"/>
                          </a:solidFill>
                          <a:latin typeface="+mn-lt"/>
                        </a:rPr>
                        <a:t>2013 $m</a:t>
                      </a:r>
                      <a:endParaRPr lang="en-GB" sz="1400" b="1" i="0" u="none" strike="noStrike" dirty="0">
                        <a:solidFill>
                          <a:schemeClr val="bg1"/>
                        </a:solidFill>
                        <a:latin typeface="+mn-lt"/>
                      </a:endParaRPr>
                    </a:p>
                    <a:p>
                      <a:pPr algn="l" fontAlgn="b"/>
                      <a:r>
                        <a:rPr lang="en-GB" sz="1400" b="1" u="none" strike="noStrike" dirty="0">
                          <a:latin typeface="+mn-lt"/>
                        </a:rPr>
                        <a:t> </a:t>
                      </a:r>
                      <a:endParaRPr lang="en-GB" sz="1400" b="1" i="1" u="none" strike="noStrike" dirty="0">
                        <a:solidFill>
                          <a:schemeClr val="tx2"/>
                        </a:solidFill>
                        <a:latin typeface="+mn-lt"/>
                      </a:endParaRPr>
                    </a:p>
                  </a:txBody>
                  <a:tcPr marL="8238" marR="8238" marT="8239" marB="0" anchor="b">
                    <a:solidFill>
                      <a:srgbClr val="384D9B"/>
                    </a:solidFill>
                  </a:tcPr>
                </a:tc>
                <a:tc rowSpan="2" hMerge="1">
                  <a:txBody>
                    <a:bodyPr/>
                    <a:lstStyle/>
                    <a:p>
                      <a:endParaRPr lang="en-GB"/>
                    </a:p>
                  </a:txBody>
                  <a:tcPr/>
                </a:tc>
                <a:tc rowSpan="2" hMerge="1">
                  <a:txBody>
                    <a:bodyPr/>
                    <a:lstStyle/>
                    <a:p>
                      <a:pPr algn="l" fontAlgn="b"/>
                      <a:endParaRPr lang="en-GB" sz="1000" b="1" i="1" u="none" strike="noStrike" dirty="0">
                        <a:solidFill>
                          <a:schemeClr val="tx2"/>
                        </a:solidFill>
                        <a:latin typeface="Arial"/>
                      </a:endParaRPr>
                    </a:p>
                  </a:txBody>
                  <a:tcPr marL="8238" marR="8238" marT="8239" marB="0" anchor="b"/>
                </a:tc>
                <a:tc rowSpan="2">
                  <a:txBody>
                    <a:bodyPr/>
                    <a:lstStyle/>
                    <a:p>
                      <a:pPr algn="l" fontAlgn="b"/>
                      <a:endParaRPr lang="en-GB" sz="1400" b="1" i="1" u="none" strike="noStrike" dirty="0">
                        <a:solidFill>
                          <a:schemeClr val="tx2"/>
                        </a:solidFill>
                        <a:latin typeface="+mn-lt"/>
                      </a:endParaRPr>
                    </a:p>
                  </a:txBody>
                  <a:tcPr marL="8238" marR="8238" marT="8239" marB="0" anchor="b"/>
                </a:tc>
              </a:tr>
              <a:tr h="106762">
                <a:tc>
                  <a:txBody>
                    <a:bodyPr/>
                    <a:lstStyle/>
                    <a:p>
                      <a:pPr algn="l" fontAlgn="b"/>
                      <a:r>
                        <a:rPr lang="en-GB" sz="1400" u="none" strike="noStrike" dirty="0">
                          <a:latin typeface="+mn-lt"/>
                        </a:rPr>
                        <a:t> </a:t>
                      </a:r>
                      <a:endParaRPr lang="en-GB" sz="1400" b="0" i="0" u="none" strike="noStrike" dirty="0">
                        <a:latin typeface="+mn-lt"/>
                      </a:endParaRPr>
                    </a:p>
                  </a:txBody>
                  <a:tcPr marL="8238" marR="8238" marT="8239"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gridSpan="3" vMerge="1">
                  <a:txBody>
                    <a:bodyPr/>
                    <a:lstStyle/>
                    <a:p>
                      <a:pPr algn="ctr" fontAlgn="b"/>
                      <a:endParaRPr lang="en-GB" sz="1000" b="1" i="0" u="none" strike="noStrike" dirty="0">
                        <a:solidFill>
                          <a:schemeClr val="tx2"/>
                        </a:solidFill>
                        <a:latin typeface="Arial"/>
                      </a:endParaRPr>
                    </a:p>
                  </a:txBody>
                  <a:tcPr marL="8238" marR="8238" marT="8239" marB="0" anchor="b"/>
                </a:tc>
                <a:tc hMerge="1" vMerge="1">
                  <a:txBody>
                    <a:bodyPr/>
                    <a:lstStyle/>
                    <a:p>
                      <a:endParaRPr lang="en-GB"/>
                    </a:p>
                  </a:txBody>
                  <a:tcPr/>
                </a:tc>
                <a:tc hMerge="1" vMerge="1">
                  <a:txBody>
                    <a:bodyPr/>
                    <a:lstStyle/>
                    <a:p>
                      <a:pPr algn="l" fontAlgn="b"/>
                      <a:endParaRPr lang="en-GB" sz="1000" b="1" i="1" u="none" strike="noStrike" dirty="0">
                        <a:solidFill>
                          <a:schemeClr val="tx2"/>
                        </a:solidFill>
                        <a:latin typeface="Arial"/>
                      </a:endParaRPr>
                    </a:p>
                  </a:txBody>
                  <a:tcPr marL="8238" marR="8238" marT="8239" marB="0" anchor="b"/>
                </a:tc>
                <a:tc vMerge="1">
                  <a:txBody>
                    <a:bodyPr/>
                    <a:lstStyle/>
                    <a:p>
                      <a:endParaRPr lang="en-GB"/>
                    </a:p>
                  </a:txBody>
                  <a:tcPr/>
                </a:tc>
              </a:tr>
              <a:tr h="226009">
                <a:tc>
                  <a:txBody>
                    <a:bodyPr/>
                    <a:lstStyle/>
                    <a:p>
                      <a:pPr algn="r" fontAlgn="b"/>
                      <a:r>
                        <a:rPr lang="en-GB" sz="1400" u="none" strike="noStrike" dirty="0">
                          <a:latin typeface="+mn-lt"/>
                        </a:rPr>
                        <a:t> </a:t>
                      </a:r>
                      <a:endParaRPr lang="en-GB" sz="1400" b="0" i="0" u="none" strike="noStrike" dirty="0">
                        <a:latin typeface="+mn-lt"/>
                      </a:endParaRPr>
                    </a:p>
                  </a:txBody>
                  <a:tcPr marL="8238" marR="8238" marT="8239" marB="0" anchor="b"/>
                </a:tc>
                <a:tc>
                  <a:txBody>
                    <a:bodyPr/>
                    <a:lstStyle/>
                    <a:p>
                      <a:pPr algn="r" fontAlgn="b"/>
                      <a:r>
                        <a:rPr lang="en-GB" sz="1400" b="1" u="none" strike="noStrike" dirty="0">
                          <a:solidFill>
                            <a:srgbClr val="7C7C7C"/>
                          </a:solidFill>
                          <a:latin typeface="+mn-lt"/>
                        </a:rPr>
                        <a:t>Revenue</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u="none" strike="noStrike" dirty="0">
                          <a:solidFill>
                            <a:srgbClr val="7C7C7C"/>
                          </a:solidFill>
                          <a:latin typeface="+mn-lt"/>
                        </a:rPr>
                        <a:t>EBITA</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i="1" u="none" strike="noStrike" dirty="0">
                          <a:solidFill>
                            <a:srgbClr val="7C7C7C"/>
                          </a:solidFill>
                          <a:latin typeface="+mn-lt"/>
                        </a:rPr>
                        <a:t>Margin</a:t>
                      </a:r>
                    </a:p>
                  </a:txBody>
                  <a:tcPr marL="8238" marR="8238" marT="8239" marB="0" anchor="b"/>
                </a:tc>
                <a:tc>
                  <a:txBody>
                    <a:bodyPr/>
                    <a:lstStyle/>
                    <a:p>
                      <a:pPr algn="r" fontAlgn="b"/>
                      <a:endParaRPr lang="en-GB" sz="1400" b="1" i="0" u="none" strike="noStrike" dirty="0">
                        <a:solidFill>
                          <a:srgbClr val="7C7C7C"/>
                        </a:solidFill>
                        <a:latin typeface="+mn-lt"/>
                      </a:endParaRPr>
                    </a:p>
                  </a:txBody>
                  <a:tcPr marL="8238" marR="8238" marT="8239" marB="0" anchor="b"/>
                </a:tc>
                <a:tc>
                  <a:txBody>
                    <a:bodyPr/>
                    <a:lstStyle/>
                    <a:p>
                      <a:pPr algn="r" fontAlgn="b"/>
                      <a:r>
                        <a:rPr lang="en-GB" sz="1400" b="1" u="none" strike="noStrike" dirty="0">
                          <a:solidFill>
                            <a:srgbClr val="7C7C7C"/>
                          </a:solidFill>
                          <a:latin typeface="+mn-lt"/>
                        </a:rPr>
                        <a:t>Revenue</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u="none" strike="noStrike" dirty="0">
                          <a:solidFill>
                            <a:srgbClr val="7C7C7C"/>
                          </a:solidFill>
                          <a:latin typeface="+mn-lt"/>
                        </a:rPr>
                        <a:t>EBITA</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i="1" u="none" strike="noStrike" dirty="0">
                          <a:solidFill>
                            <a:srgbClr val="7C7C7C"/>
                          </a:solidFill>
                          <a:latin typeface="+mn-lt"/>
                        </a:rPr>
                        <a:t>Margin</a:t>
                      </a:r>
                    </a:p>
                  </a:txBody>
                  <a:tcPr marL="8238" marR="8238" marT="8239" marB="0" anchor="b"/>
                </a:tc>
                <a:tc>
                  <a:txBody>
                    <a:bodyPr/>
                    <a:lstStyle/>
                    <a:p>
                      <a:pPr algn="r" fontAlgn="b"/>
                      <a:endParaRPr lang="en-GB" sz="1400" b="1" i="1" u="none" strike="noStrike" dirty="0">
                        <a:solidFill>
                          <a:srgbClr val="7C7C7C"/>
                        </a:solidFill>
                        <a:latin typeface="+mn-lt"/>
                      </a:endParaRPr>
                    </a:p>
                  </a:txBody>
                  <a:tcPr marL="8238" marR="8238" marT="8239" marB="0" anchor="b"/>
                </a:tc>
              </a:tr>
              <a:tr h="314975">
                <a:tc>
                  <a:txBody>
                    <a:bodyPr/>
                    <a:lstStyle/>
                    <a:p>
                      <a:pPr algn="l" fontAlgn="b"/>
                      <a:r>
                        <a:rPr lang="en-GB" sz="1400" u="none" strike="noStrike" dirty="0" smtClean="0">
                          <a:solidFill>
                            <a:srgbClr val="384D9B"/>
                          </a:solidFill>
                          <a:latin typeface="+mn-lt"/>
                        </a:rPr>
                        <a:t>Wood Group Engineering</a:t>
                      </a:r>
                      <a:endParaRPr lang="en-GB" sz="1400" b="0" i="0" u="none" strike="noStrike" dirty="0">
                        <a:solidFill>
                          <a:srgbClr val="384D9B"/>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1,015</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107</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10.5%</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986</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120</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12.2%</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1" u="none" strike="noStrike" dirty="0">
                        <a:solidFill>
                          <a:srgbClr val="7C7C7C"/>
                        </a:solidFill>
                        <a:latin typeface="+mn-lt"/>
                      </a:endParaRPr>
                    </a:p>
                  </a:txBody>
                  <a:tcPr marL="8238" marR="8238" marT="8239" marB="0" anchor="b"/>
                </a:tc>
              </a:tr>
              <a:tr h="314975">
                <a:tc>
                  <a:txBody>
                    <a:bodyPr/>
                    <a:lstStyle/>
                    <a:p>
                      <a:pPr algn="l" fontAlgn="b"/>
                      <a:r>
                        <a:rPr lang="en-GB" sz="1400" u="none" strike="noStrike" dirty="0">
                          <a:solidFill>
                            <a:srgbClr val="384D9B"/>
                          </a:solidFill>
                          <a:latin typeface="+mn-lt"/>
                        </a:rPr>
                        <a:t>Wood Group </a:t>
                      </a:r>
                      <a:r>
                        <a:rPr lang="en-GB" sz="1400" u="none" strike="noStrike" dirty="0" smtClean="0">
                          <a:solidFill>
                            <a:srgbClr val="384D9B"/>
                          </a:solidFill>
                          <a:latin typeface="+mn-lt"/>
                        </a:rPr>
                        <a:t>PSN – Production Services</a:t>
                      </a:r>
                      <a:endParaRPr lang="en-GB" sz="1400" b="0" i="0" u="none" strike="noStrike" dirty="0">
                        <a:solidFill>
                          <a:srgbClr val="384D9B"/>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2,334</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162</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6.9%</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2,168</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134</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6.2%</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1" u="none" strike="noStrike" dirty="0">
                        <a:solidFill>
                          <a:srgbClr val="7C7C7C"/>
                        </a:solidFill>
                        <a:latin typeface="+mn-lt"/>
                      </a:endParaRPr>
                    </a:p>
                  </a:txBody>
                  <a:tcPr marL="8238" marR="8238" marT="8239" marB="0" anchor="b"/>
                </a:tc>
              </a:tr>
              <a:tr h="314975">
                <a:tc>
                  <a:txBody>
                    <a:bodyPr/>
                    <a:lstStyle/>
                    <a:p>
                      <a:pPr algn="l" fontAlgn="b"/>
                      <a:r>
                        <a:rPr lang="en-GB" sz="1400" u="none" strike="noStrike" dirty="0" smtClean="0">
                          <a:solidFill>
                            <a:srgbClr val="384D9B"/>
                          </a:solidFill>
                          <a:latin typeface="+mn-lt"/>
                        </a:rPr>
                        <a:t>Wood Group PSN</a:t>
                      </a:r>
                      <a:r>
                        <a:rPr lang="en-GB" sz="1400" u="none" strike="noStrike" baseline="0" dirty="0" smtClean="0">
                          <a:solidFill>
                            <a:srgbClr val="384D9B"/>
                          </a:solidFill>
                          <a:latin typeface="+mn-lt"/>
                        </a:rPr>
                        <a:t> – Turbine JVs</a:t>
                      </a:r>
                      <a:endParaRPr lang="en-GB" sz="1400" b="0" i="0" u="none" strike="noStrike" dirty="0">
                        <a:solidFill>
                          <a:srgbClr val="384D9B"/>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422</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17</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4.1%</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446</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36</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1" u="none" strike="noStrike" dirty="0" smtClean="0">
                          <a:solidFill>
                            <a:srgbClr val="7C7C7C"/>
                          </a:solidFill>
                          <a:latin typeface="+mn-lt"/>
                        </a:rPr>
                        <a:t>7.4%</a:t>
                      </a:r>
                      <a:endParaRPr lang="en-GB" sz="1400" b="0" i="1" u="none" strike="noStrike" dirty="0">
                        <a:solidFill>
                          <a:srgbClr val="7C7C7C"/>
                        </a:solidFill>
                        <a:latin typeface="+mn-lt"/>
                      </a:endParaRPr>
                    </a:p>
                  </a:txBody>
                  <a:tcPr marL="8238" marR="8238" marT="8239" marB="0" anchor="b"/>
                </a:tc>
                <a:tc>
                  <a:txBody>
                    <a:bodyPr/>
                    <a:lstStyle/>
                    <a:p>
                      <a:pPr algn="r" fontAlgn="b"/>
                      <a:endParaRPr lang="en-GB" sz="1400" b="0" i="1" u="none" strike="noStrike" dirty="0">
                        <a:solidFill>
                          <a:srgbClr val="7C7C7C"/>
                        </a:solidFill>
                        <a:latin typeface="+mn-lt"/>
                      </a:endParaRPr>
                    </a:p>
                  </a:txBody>
                  <a:tcPr marL="8238" marR="8238" marT="8239" marB="0" anchor="b"/>
                </a:tc>
              </a:tr>
              <a:tr h="314975">
                <a:tc>
                  <a:txBody>
                    <a:bodyPr/>
                    <a:lstStyle/>
                    <a:p>
                      <a:pPr algn="l" fontAlgn="b"/>
                      <a:r>
                        <a:rPr lang="en-GB" sz="1400" b="0" i="0" u="none" strike="noStrike" dirty="0" err="1" smtClean="0">
                          <a:solidFill>
                            <a:srgbClr val="384D9B"/>
                          </a:solidFill>
                          <a:latin typeface="+mn-lt"/>
                        </a:rPr>
                        <a:t>Dorad</a:t>
                      </a:r>
                      <a:r>
                        <a:rPr lang="en-GB" sz="1400" b="0" i="0" u="none" strike="noStrike" dirty="0" smtClean="0">
                          <a:solidFill>
                            <a:srgbClr val="384D9B"/>
                          </a:solidFill>
                          <a:latin typeface="+mn-lt"/>
                        </a:rPr>
                        <a:t>/GWF</a:t>
                      </a:r>
                      <a:endParaRPr lang="en-GB" sz="1400" b="0" i="0" u="none" strike="noStrike" dirty="0">
                        <a:solidFill>
                          <a:srgbClr val="384D9B"/>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18</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(17)</a:t>
                      </a:r>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l" fontAlgn="b"/>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110</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5</a:t>
                      </a:r>
                      <a:endParaRPr lang="en-GB" sz="1400" b="0" i="0" u="none" strike="noStrike" dirty="0">
                        <a:solidFill>
                          <a:srgbClr val="7C7C7C"/>
                        </a:solidFill>
                        <a:latin typeface="+mn-lt"/>
                      </a:endParaRPr>
                    </a:p>
                  </a:txBody>
                  <a:tcPr marL="8238" marR="8238" marT="8239" marB="0" anchor="b"/>
                </a:tc>
                <a:tc>
                  <a:txBody>
                    <a:bodyPr/>
                    <a:lstStyle/>
                    <a:p>
                      <a:pPr algn="l" fontAlgn="b"/>
                      <a:endParaRPr lang="en-GB" sz="1400" b="0" i="1" u="none" strike="noStrike" dirty="0">
                        <a:solidFill>
                          <a:srgbClr val="7C7C7C"/>
                        </a:solidFill>
                        <a:latin typeface="+mn-lt"/>
                      </a:endParaRPr>
                    </a:p>
                  </a:txBody>
                  <a:tcPr marL="8238" marR="8238" marT="8239" marB="0" anchor="b"/>
                </a:tc>
                <a:tc>
                  <a:txBody>
                    <a:bodyPr/>
                    <a:lstStyle/>
                    <a:p>
                      <a:pPr algn="l" fontAlgn="b"/>
                      <a:endParaRPr lang="en-GB" sz="1400" b="0" i="1" u="none" strike="noStrike" dirty="0">
                        <a:solidFill>
                          <a:srgbClr val="7C7C7C"/>
                        </a:solidFill>
                        <a:latin typeface="+mn-lt"/>
                      </a:endParaRPr>
                    </a:p>
                  </a:txBody>
                  <a:tcPr marL="8238" marR="8238" marT="8239" marB="0" anchor="b"/>
                </a:tc>
              </a:tr>
              <a:tr h="314975">
                <a:tc>
                  <a:txBody>
                    <a:bodyPr/>
                    <a:lstStyle/>
                    <a:p>
                      <a:pPr algn="l" fontAlgn="b"/>
                      <a:r>
                        <a:rPr lang="en-GB" sz="1400" u="none" strike="noStrike" dirty="0">
                          <a:solidFill>
                            <a:srgbClr val="384D9B"/>
                          </a:solidFill>
                          <a:latin typeface="+mn-lt"/>
                        </a:rPr>
                        <a:t>Central costs</a:t>
                      </a:r>
                      <a:endParaRPr lang="en-GB" sz="1400" b="0" i="0" u="none" strike="noStrike" dirty="0">
                        <a:solidFill>
                          <a:srgbClr val="384D9B"/>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(28)</a:t>
                      </a:r>
                      <a:endParaRPr lang="en-GB" sz="1400" b="0" i="0" u="none" strike="noStrike" dirty="0">
                        <a:solidFill>
                          <a:srgbClr val="7C7C7C"/>
                        </a:solidFill>
                        <a:latin typeface="+mn-lt"/>
                      </a:endParaRPr>
                    </a:p>
                  </a:txBody>
                  <a:tcPr marL="8238" marR="8238" marT="8239" marB="0" anchor="b"/>
                </a:tc>
                <a:tc>
                  <a:txBody>
                    <a:bodyPr/>
                    <a:lstStyle/>
                    <a:p>
                      <a:pPr algn="l" fontAlgn="b"/>
                      <a:endParaRPr lang="en-GB" sz="1400" b="0" i="0" u="none" strike="noStrike" dirty="0">
                        <a:solidFill>
                          <a:srgbClr val="7C7C7C"/>
                        </a:solidFill>
                        <a:latin typeface="+mn-lt"/>
                      </a:endParaRPr>
                    </a:p>
                  </a:txBody>
                  <a:tcPr marL="8238" marR="8238" marT="8239" marB="0" anchor="b"/>
                </a:tc>
                <a:tc>
                  <a:txBody>
                    <a:bodyPr/>
                    <a:lstStyle/>
                    <a:p>
                      <a:pPr algn="l" fontAlgn="b"/>
                      <a:endParaRPr lang="en-GB" sz="1400" b="0" i="0" u="none" strike="noStrike" dirty="0">
                        <a:solidFill>
                          <a:srgbClr val="7C7C7C"/>
                        </a:solidFill>
                        <a:latin typeface="+mn-lt"/>
                      </a:endParaRPr>
                    </a:p>
                  </a:txBody>
                  <a:tcPr marL="8238" marR="8238" marT="8239" marB="0" anchor="b"/>
                </a:tc>
                <a:tc>
                  <a:txBody>
                    <a:bodyPr/>
                    <a:lstStyle/>
                    <a:p>
                      <a:pPr algn="l" fontAlgn="b"/>
                      <a:endParaRPr lang="en-GB" sz="1400" b="0" i="0" u="none" strike="noStrike" dirty="0">
                        <a:solidFill>
                          <a:srgbClr val="7C7C7C"/>
                        </a:solidFill>
                        <a:latin typeface="+mn-lt"/>
                      </a:endParaRPr>
                    </a:p>
                  </a:txBody>
                  <a:tcPr marL="8238" marR="8238" marT="8239" marB="0" anchor="b"/>
                </a:tc>
                <a:tc>
                  <a:txBody>
                    <a:bodyPr/>
                    <a:lstStyle/>
                    <a:p>
                      <a:pPr marL="0" algn="r" defTabSz="914400" rtl="0" eaLnBrk="1" fontAlgn="b" latinLnBrk="0" hangingPunct="1"/>
                      <a:r>
                        <a:rPr lang="en-GB" sz="1400" b="0" i="0" u="none" strike="noStrike" kern="1200" dirty="0" smtClean="0">
                          <a:solidFill>
                            <a:srgbClr val="7C7C7C"/>
                          </a:solidFill>
                          <a:latin typeface="+mn-lt"/>
                          <a:ea typeface="+mn-ea"/>
                          <a:cs typeface="+mn-cs"/>
                        </a:rPr>
                        <a:t>(29)</a:t>
                      </a:r>
                      <a:endParaRPr lang="en-GB" sz="1400" b="0" i="0" u="none" strike="noStrike" kern="1200" dirty="0">
                        <a:solidFill>
                          <a:srgbClr val="7C7C7C"/>
                        </a:solidFill>
                        <a:latin typeface="+mn-lt"/>
                        <a:ea typeface="+mn-ea"/>
                        <a:cs typeface="+mn-cs"/>
                      </a:endParaRPr>
                    </a:p>
                  </a:txBody>
                  <a:tcPr marL="8238" marR="8238" marT="8239" marB="0" anchor="b"/>
                </a:tc>
                <a:tc>
                  <a:txBody>
                    <a:bodyPr/>
                    <a:lstStyle/>
                    <a:p>
                      <a:endParaRPr lang="en-GB" dirty="0"/>
                    </a:p>
                  </a:txBody>
                  <a:tcPr marL="8238" marR="8238" marT="8239" marB="0" anchor="b"/>
                </a:tc>
                <a:tc>
                  <a:txBody>
                    <a:bodyPr/>
                    <a:lstStyle/>
                    <a:p>
                      <a:pPr algn="l" fontAlgn="b"/>
                      <a:endParaRPr lang="en-GB" sz="1400" b="0" i="1" u="none" strike="noStrike" dirty="0">
                        <a:solidFill>
                          <a:srgbClr val="7C7C7C"/>
                        </a:solidFill>
                        <a:latin typeface="+mn-lt"/>
                      </a:endParaRPr>
                    </a:p>
                  </a:txBody>
                  <a:tcPr marL="8238" marR="8238" marT="8239" marB="0" anchor="b"/>
                </a:tc>
              </a:tr>
              <a:tr h="317468">
                <a:tc>
                  <a:txBody>
                    <a:bodyPr/>
                    <a:lstStyle/>
                    <a:p>
                      <a:pPr algn="l" fontAlgn="b"/>
                      <a:r>
                        <a:rPr lang="en-GB" sz="1400" b="1" u="none" strike="noStrike" baseline="0" dirty="0" smtClean="0">
                          <a:solidFill>
                            <a:srgbClr val="384D9B"/>
                          </a:solidFill>
                          <a:latin typeface="+mn-lt"/>
                        </a:rPr>
                        <a:t>Pro forma</a:t>
                      </a:r>
                      <a:r>
                        <a:rPr lang="en-GB" sz="1400" b="1" u="none" strike="noStrike" baseline="30000" dirty="0" smtClean="0">
                          <a:solidFill>
                            <a:srgbClr val="384D9B"/>
                          </a:solidFill>
                          <a:latin typeface="+mn-lt"/>
                        </a:rPr>
                        <a:t>3</a:t>
                      </a:r>
                      <a:endParaRPr lang="en-GB" sz="1400" b="1" i="0" u="none" strike="noStrike" baseline="30000" dirty="0">
                        <a:solidFill>
                          <a:srgbClr val="384D9B"/>
                        </a:solidFill>
                        <a:latin typeface="+mn-lt"/>
                      </a:endParaRPr>
                    </a:p>
                  </a:txBody>
                  <a:tcPr marL="8238" marR="8238" marT="8239" marB="0" anchor="b"/>
                </a:tc>
                <a:tc>
                  <a:txBody>
                    <a:bodyPr/>
                    <a:lstStyle/>
                    <a:p>
                      <a:pPr algn="r" fontAlgn="b"/>
                      <a:r>
                        <a:rPr lang="en-GB" sz="1400" b="1" i="0" u="none" strike="noStrike" dirty="0" smtClean="0">
                          <a:solidFill>
                            <a:srgbClr val="7C7C7C"/>
                          </a:solidFill>
                          <a:latin typeface="+mn-lt"/>
                        </a:rPr>
                        <a:t>3,789</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i="0" u="none" strike="noStrike" dirty="0" smtClean="0">
                          <a:solidFill>
                            <a:srgbClr val="7C7C7C"/>
                          </a:solidFill>
                          <a:latin typeface="+mn-lt"/>
                        </a:rPr>
                        <a:t>241</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i="1" u="none" strike="noStrike" dirty="0" smtClean="0">
                          <a:solidFill>
                            <a:srgbClr val="7C7C7C"/>
                          </a:solidFill>
                          <a:latin typeface="+mn-lt"/>
                        </a:rPr>
                        <a:t>6.4%</a:t>
                      </a:r>
                      <a:endParaRPr lang="en-GB" sz="1400" b="1" i="1" u="none" strike="noStrike" dirty="0">
                        <a:solidFill>
                          <a:srgbClr val="7C7C7C"/>
                        </a:solidFill>
                        <a:latin typeface="+mn-lt"/>
                      </a:endParaRPr>
                    </a:p>
                  </a:txBody>
                  <a:tcPr marL="8238" marR="8238" marT="8239" marB="0" anchor="b"/>
                </a:tc>
                <a:tc>
                  <a:txBody>
                    <a:bodyPr/>
                    <a:lstStyle/>
                    <a:p>
                      <a:pPr algn="r" fontAlgn="b"/>
                      <a:endParaRPr lang="en-GB" sz="1400" b="1" i="0" u="none" strike="noStrike" dirty="0">
                        <a:solidFill>
                          <a:srgbClr val="7C7C7C"/>
                        </a:solidFill>
                        <a:latin typeface="+mn-lt"/>
                      </a:endParaRPr>
                    </a:p>
                  </a:txBody>
                  <a:tcPr marL="8238" marR="8238" marT="8239" marB="0" anchor="b"/>
                </a:tc>
                <a:tc>
                  <a:txBody>
                    <a:bodyPr/>
                    <a:lstStyle/>
                    <a:p>
                      <a:pPr marL="0" algn="r" defTabSz="914400" rtl="0" eaLnBrk="1" fontAlgn="b" latinLnBrk="0" hangingPunct="1"/>
                      <a:r>
                        <a:rPr lang="en-GB" sz="1400" b="1" i="0" u="none" strike="noStrike" kern="1200" dirty="0" smtClean="0">
                          <a:solidFill>
                            <a:srgbClr val="7C7C7C"/>
                          </a:solidFill>
                          <a:latin typeface="+mn-lt"/>
                          <a:ea typeface="+mn-ea"/>
                          <a:cs typeface="+mn-cs"/>
                        </a:rPr>
                        <a:t>3,710</a:t>
                      </a:r>
                      <a:endParaRPr lang="en-GB" sz="1400" b="1"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r>
                        <a:rPr lang="en-GB" sz="1400" b="1" i="0" u="none" strike="noStrike" kern="1200" dirty="0" smtClean="0">
                          <a:solidFill>
                            <a:srgbClr val="7C7C7C"/>
                          </a:solidFill>
                          <a:latin typeface="+mn-lt"/>
                          <a:ea typeface="+mn-ea"/>
                          <a:cs typeface="+mn-cs"/>
                        </a:rPr>
                        <a:t>266</a:t>
                      </a:r>
                      <a:endParaRPr lang="en-GB" sz="1400" b="1"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r>
                        <a:rPr lang="en-GB" sz="1400" b="1" i="1" u="none" strike="noStrike" kern="1200" dirty="0" smtClean="0">
                          <a:solidFill>
                            <a:srgbClr val="7C7C7C"/>
                          </a:solidFill>
                          <a:latin typeface="+mn-lt"/>
                          <a:ea typeface="+mn-ea"/>
                          <a:cs typeface="+mn-cs"/>
                        </a:rPr>
                        <a:t>7.2%</a:t>
                      </a:r>
                      <a:endParaRPr lang="en-GB" sz="1400" b="1" i="1" u="none" strike="noStrike" kern="1200" dirty="0">
                        <a:solidFill>
                          <a:srgbClr val="7C7C7C"/>
                        </a:solidFill>
                        <a:latin typeface="+mn-lt"/>
                        <a:ea typeface="+mn-ea"/>
                        <a:cs typeface="+mn-cs"/>
                      </a:endParaRPr>
                    </a:p>
                  </a:txBody>
                  <a:tcPr marL="8238" marR="8238" marT="8239" marB="0" anchor="b"/>
                </a:tc>
                <a:tc>
                  <a:txBody>
                    <a:bodyPr/>
                    <a:lstStyle/>
                    <a:p>
                      <a:pPr algn="r" fontAlgn="b"/>
                      <a:endParaRPr lang="en-GB" sz="1400" b="1" i="1" u="none" strike="noStrike" dirty="0">
                        <a:solidFill>
                          <a:srgbClr val="7C7C7C"/>
                        </a:solidFill>
                        <a:latin typeface="+mn-lt"/>
                      </a:endParaRPr>
                    </a:p>
                  </a:txBody>
                  <a:tcPr marL="8238" marR="8238" marT="8239" marB="0" anchor="b"/>
                </a:tc>
              </a:tr>
              <a:tr h="185484">
                <a:tc>
                  <a:txBody>
                    <a:bodyPr/>
                    <a:lstStyle/>
                    <a:p>
                      <a:pPr algn="l" fontAlgn="b"/>
                      <a:endParaRPr lang="en-GB" sz="1400" b="0" i="0" u="none" strike="noStrike" dirty="0">
                        <a:solidFill>
                          <a:srgbClr val="384D9B"/>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marL="0" algn="r" defTabSz="914400" rtl="0" eaLnBrk="1" fontAlgn="b" latinLnBrk="0" hangingPunct="1"/>
                      <a:endParaRPr lang="en-GB" sz="1400" b="1"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endParaRPr lang="en-GB" sz="1400" b="1"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endParaRPr lang="en-GB" sz="1400" b="1" i="0" u="none" strike="noStrike" kern="1200" dirty="0">
                        <a:solidFill>
                          <a:srgbClr val="7C7C7C"/>
                        </a:solidFill>
                        <a:latin typeface="+mn-lt"/>
                        <a:ea typeface="+mn-ea"/>
                        <a:cs typeface="+mn-cs"/>
                      </a:endParaRPr>
                    </a:p>
                  </a:txBody>
                  <a:tcPr marL="8238" marR="8238" marT="8239" marB="0" anchor="b"/>
                </a:tc>
                <a:tc>
                  <a:txBody>
                    <a:bodyPr/>
                    <a:lstStyle/>
                    <a:p>
                      <a:pPr algn="r" fontAlgn="b"/>
                      <a:endParaRPr lang="en-GB" sz="1400" b="0" i="1" u="none" strike="noStrike" dirty="0">
                        <a:solidFill>
                          <a:srgbClr val="7C7C7C"/>
                        </a:solidFill>
                        <a:latin typeface="+mn-lt"/>
                      </a:endParaRPr>
                    </a:p>
                  </a:txBody>
                  <a:tcPr marL="8238" marR="8238" marT="8239" marB="0" anchor="b"/>
                </a:tc>
              </a:tr>
              <a:tr h="314975">
                <a:tc>
                  <a:txBody>
                    <a:bodyPr/>
                    <a:lstStyle/>
                    <a:p>
                      <a:pPr algn="l" fontAlgn="b"/>
                      <a:r>
                        <a:rPr lang="en-GB" sz="1400" b="0" i="0" u="none" strike="noStrike" dirty="0" smtClean="0">
                          <a:solidFill>
                            <a:srgbClr val="384D9B"/>
                          </a:solidFill>
                          <a:latin typeface="+mn-lt"/>
                        </a:rPr>
                        <a:t>Acquisitions</a:t>
                      </a:r>
                      <a:endParaRPr lang="en-GB" sz="1400" b="0" i="0" u="none" strike="noStrike" dirty="0">
                        <a:solidFill>
                          <a:srgbClr val="384D9B"/>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12</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3</a:t>
                      </a:r>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marL="0" algn="r" defTabSz="914400" rtl="0" eaLnBrk="1" fontAlgn="b" latinLnBrk="0" hangingPunct="1"/>
                      <a:r>
                        <a:rPr lang="en-GB" sz="1400" b="0" i="0" u="none" strike="noStrike" kern="1200" dirty="0" smtClean="0">
                          <a:solidFill>
                            <a:srgbClr val="7C7C7C"/>
                          </a:solidFill>
                          <a:latin typeface="+mn-lt"/>
                          <a:ea typeface="+mn-ea"/>
                          <a:cs typeface="+mn-cs"/>
                        </a:rPr>
                        <a:t>(228)</a:t>
                      </a:r>
                      <a:endParaRPr lang="en-GB" sz="1400" b="0"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r>
                        <a:rPr lang="en-GB" sz="1400" b="0" i="0" u="none" strike="noStrike" kern="1200" dirty="0" smtClean="0">
                          <a:solidFill>
                            <a:srgbClr val="7C7C7C"/>
                          </a:solidFill>
                          <a:latin typeface="+mn-lt"/>
                          <a:ea typeface="+mn-ea"/>
                          <a:cs typeface="+mn-cs"/>
                        </a:rPr>
                        <a:t>(23)</a:t>
                      </a:r>
                      <a:endParaRPr lang="en-GB" sz="1400" b="0"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endParaRPr lang="en-GB" sz="1400" b="1" i="0" u="none" strike="noStrike" kern="1200" dirty="0">
                        <a:solidFill>
                          <a:srgbClr val="7C7C7C"/>
                        </a:solidFill>
                        <a:latin typeface="+mn-lt"/>
                        <a:ea typeface="+mn-ea"/>
                        <a:cs typeface="+mn-cs"/>
                      </a:endParaRPr>
                    </a:p>
                  </a:txBody>
                  <a:tcPr marL="8238" marR="8238" marT="8239" marB="0" anchor="b"/>
                </a:tc>
                <a:tc>
                  <a:txBody>
                    <a:bodyPr/>
                    <a:lstStyle/>
                    <a:p>
                      <a:pPr algn="r" fontAlgn="b"/>
                      <a:endParaRPr lang="en-GB" sz="1400" b="0" i="1" u="none" strike="noStrike" dirty="0">
                        <a:solidFill>
                          <a:srgbClr val="7C7C7C"/>
                        </a:solidFill>
                        <a:latin typeface="+mn-lt"/>
                      </a:endParaRPr>
                    </a:p>
                  </a:txBody>
                  <a:tcPr marL="8238" marR="8238" marT="8239" marB="0" anchor="b"/>
                </a:tc>
              </a:tr>
              <a:tr h="314975">
                <a:tc>
                  <a:txBody>
                    <a:bodyPr/>
                    <a:lstStyle/>
                    <a:p>
                      <a:pPr algn="l" fontAlgn="b"/>
                      <a:r>
                        <a:rPr lang="en-GB" sz="1400" b="0" i="0" u="none" strike="noStrike" dirty="0" smtClean="0">
                          <a:solidFill>
                            <a:srgbClr val="384D9B"/>
                          </a:solidFill>
                          <a:latin typeface="+mn-lt"/>
                        </a:rPr>
                        <a:t>Constant</a:t>
                      </a:r>
                      <a:r>
                        <a:rPr lang="en-GB" sz="1400" b="0" i="0" u="none" strike="noStrike" baseline="0" dirty="0" smtClean="0">
                          <a:solidFill>
                            <a:srgbClr val="384D9B"/>
                          </a:solidFill>
                          <a:latin typeface="+mn-lt"/>
                        </a:rPr>
                        <a:t> currency</a:t>
                      </a:r>
                      <a:endParaRPr lang="en-GB" sz="1400" b="0" i="0" u="none" strike="noStrike" dirty="0">
                        <a:solidFill>
                          <a:srgbClr val="384D9B"/>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a:t>
                      </a:r>
                      <a:endParaRPr lang="en-GB" sz="1400" b="0" i="0" u="none" strike="noStrike" dirty="0">
                        <a:solidFill>
                          <a:srgbClr val="7C7C7C"/>
                        </a:solidFill>
                        <a:latin typeface="+mn-lt"/>
                      </a:endParaRPr>
                    </a:p>
                  </a:txBody>
                  <a:tcPr marL="8238" marR="8238" marT="8239" marB="0" anchor="b"/>
                </a:tc>
                <a:tc>
                  <a:txBody>
                    <a:bodyPr/>
                    <a:lstStyle/>
                    <a:p>
                      <a:pPr algn="r" fontAlgn="b"/>
                      <a:r>
                        <a:rPr lang="en-GB" sz="1400" b="0" i="0" u="none" strike="noStrike" dirty="0" smtClean="0">
                          <a:solidFill>
                            <a:srgbClr val="7C7C7C"/>
                          </a:solidFill>
                          <a:latin typeface="+mn-lt"/>
                        </a:rPr>
                        <a:t>-</a:t>
                      </a:r>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algn="r" fontAlgn="b"/>
                      <a:endParaRPr lang="en-GB" sz="1400" b="0" i="0" u="none" strike="noStrike" dirty="0">
                        <a:solidFill>
                          <a:srgbClr val="7C7C7C"/>
                        </a:solidFill>
                        <a:latin typeface="+mn-lt"/>
                      </a:endParaRPr>
                    </a:p>
                  </a:txBody>
                  <a:tcPr marL="8238" marR="8238" marT="8239" marB="0" anchor="b"/>
                </a:tc>
                <a:tc>
                  <a:txBody>
                    <a:bodyPr/>
                    <a:lstStyle/>
                    <a:p>
                      <a:pPr marL="0" algn="r" defTabSz="914400" rtl="0" eaLnBrk="1" fontAlgn="b" latinLnBrk="0" hangingPunct="1"/>
                      <a:r>
                        <a:rPr lang="en-GB" sz="1400" b="0" i="0" u="none" strike="noStrike" kern="1200" dirty="0" smtClean="0">
                          <a:solidFill>
                            <a:srgbClr val="7C7C7C"/>
                          </a:solidFill>
                          <a:latin typeface="+mn-lt"/>
                          <a:ea typeface="+mn-ea"/>
                          <a:cs typeface="+mn-cs"/>
                        </a:rPr>
                        <a:t>(35)</a:t>
                      </a:r>
                      <a:endParaRPr lang="en-GB" sz="1400" b="0"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r>
                        <a:rPr lang="en-GB" sz="1400" b="0" i="0" u="none" strike="noStrike" kern="1200" dirty="0" smtClean="0">
                          <a:solidFill>
                            <a:srgbClr val="7C7C7C"/>
                          </a:solidFill>
                          <a:latin typeface="+mn-lt"/>
                          <a:ea typeface="+mn-ea"/>
                          <a:cs typeface="+mn-cs"/>
                        </a:rPr>
                        <a:t>-</a:t>
                      </a:r>
                      <a:endParaRPr lang="en-GB" sz="1400" b="0"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endParaRPr lang="en-GB" sz="1400" b="1" i="0" u="none" strike="noStrike" kern="1200" dirty="0">
                        <a:solidFill>
                          <a:srgbClr val="7C7C7C"/>
                        </a:solidFill>
                        <a:latin typeface="+mn-lt"/>
                        <a:ea typeface="+mn-ea"/>
                        <a:cs typeface="+mn-cs"/>
                      </a:endParaRPr>
                    </a:p>
                  </a:txBody>
                  <a:tcPr marL="8238" marR="8238" marT="8239" marB="0" anchor="b"/>
                </a:tc>
                <a:tc>
                  <a:txBody>
                    <a:bodyPr/>
                    <a:lstStyle/>
                    <a:p>
                      <a:pPr algn="r" fontAlgn="b"/>
                      <a:endParaRPr lang="en-GB" sz="1400" b="0" i="1" u="none" strike="noStrike" dirty="0">
                        <a:solidFill>
                          <a:srgbClr val="7C7C7C"/>
                        </a:solidFill>
                        <a:latin typeface="+mn-lt"/>
                      </a:endParaRPr>
                    </a:p>
                  </a:txBody>
                  <a:tcPr marL="8238" marR="8238" marT="8239" marB="0" anchor="b"/>
                </a:tc>
              </a:tr>
              <a:tr h="314975">
                <a:tc>
                  <a:txBody>
                    <a:bodyPr/>
                    <a:lstStyle/>
                    <a:p>
                      <a:pPr algn="l" fontAlgn="b"/>
                      <a:r>
                        <a:rPr lang="en-GB" sz="1400" b="1" u="none" strike="noStrike" baseline="0" dirty="0" smtClean="0">
                          <a:solidFill>
                            <a:srgbClr val="384D9B"/>
                          </a:solidFill>
                          <a:latin typeface="+mn-lt"/>
                        </a:rPr>
                        <a:t>Total as reported</a:t>
                      </a:r>
                      <a:endParaRPr lang="en-GB" sz="1400" b="1" i="0" u="none" strike="noStrike" dirty="0">
                        <a:solidFill>
                          <a:srgbClr val="384D9B"/>
                        </a:solidFill>
                        <a:latin typeface="+mn-lt"/>
                      </a:endParaRPr>
                    </a:p>
                  </a:txBody>
                  <a:tcPr marL="8238" marR="8238" marT="8239" marB="0" anchor="b"/>
                </a:tc>
                <a:tc>
                  <a:txBody>
                    <a:bodyPr/>
                    <a:lstStyle/>
                    <a:p>
                      <a:pPr algn="r" fontAlgn="b"/>
                      <a:r>
                        <a:rPr lang="en-GB" sz="1400" b="1" i="0" u="none" strike="noStrike" dirty="0" smtClean="0">
                          <a:solidFill>
                            <a:srgbClr val="7C7C7C"/>
                          </a:solidFill>
                          <a:latin typeface="+mn-lt"/>
                        </a:rPr>
                        <a:t>3,801</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i="0" u="none" strike="noStrike" dirty="0" smtClean="0">
                          <a:solidFill>
                            <a:srgbClr val="7C7C7C"/>
                          </a:solidFill>
                          <a:latin typeface="+mn-lt"/>
                        </a:rPr>
                        <a:t>244</a:t>
                      </a:r>
                      <a:endParaRPr lang="en-GB" sz="1400" b="1" i="0" u="none" strike="noStrike" dirty="0">
                        <a:solidFill>
                          <a:srgbClr val="7C7C7C"/>
                        </a:solidFill>
                        <a:latin typeface="+mn-lt"/>
                      </a:endParaRPr>
                    </a:p>
                  </a:txBody>
                  <a:tcPr marL="8238" marR="8238" marT="8239" marB="0" anchor="b"/>
                </a:tc>
                <a:tc>
                  <a:txBody>
                    <a:bodyPr/>
                    <a:lstStyle/>
                    <a:p>
                      <a:pPr algn="r" fontAlgn="b"/>
                      <a:r>
                        <a:rPr lang="en-GB" sz="1400" b="1" i="1" u="none" strike="noStrike" dirty="0" smtClean="0">
                          <a:solidFill>
                            <a:srgbClr val="7C7C7C"/>
                          </a:solidFill>
                          <a:latin typeface="+mn-lt"/>
                        </a:rPr>
                        <a:t>6.4%</a:t>
                      </a:r>
                      <a:endParaRPr lang="en-GB" sz="1400" b="1" i="1" u="none" strike="noStrike" dirty="0">
                        <a:solidFill>
                          <a:srgbClr val="7C7C7C"/>
                        </a:solidFill>
                        <a:latin typeface="+mn-lt"/>
                      </a:endParaRPr>
                    </a:p>
                  </a:txBody>
                  <a:tcPr marL="8238" marR="8238" marT="8239" marB="0" anchor="b"/>
                </a:tc>
                <a:tc>
                  <a:txBody>
                    <a:bodyPr/>
                    <a:lstStyle/>
                    <a:p>
                      <a:pPr algn="r" fontAlgn="b"/>
                      <a:endParaRPr lang="en-GB" sz="1400" b="1" i="0" u="none" strike="noStrike" dirty="0">
                        <a:solidFill>
                          <a:srgbClr val="7C7C7C"/>
                        </a:solidFill>
                        <a:latin typeface="+mn-lt"/>
                      </a:endParaRPr>
                    </a:p>
                  </a:txBody>
                  <a:tcPr marL="8238" marR="8238" marT="8239" marB="0" anchor="b"/>
                </a:tc>
                <a:tc>
                  <a:txBody>
                    <a:bodyPr/>
                    <a:lstStyle/>
                    <a:p>
                      <a:pPr marL="0" algn="r" defTabSz="914400" rtl="0" eaLnBrk="1" fontAlgn="b" latinLnBrk="0" hangingPunct="1"/>
                      <a:r>
                        <a:rPr lang="en-GB" sz="1400" b="1" i="0" u="none" strike="noStrike" kern="1200" dirty="0" smtClean="0">
                          <a:solidFill>
                            <a:srgbClr val="7C7C7C"/>
                          </a:solidFill>
                          <a:latin typeface="+mn-lt"/>
                          <a:ea typeface="+mn-ea"/>
                          <a:cs typeface="+mn-cs"/>
                        </a:rPr>
                        <a:t>3,447</a:t>
                      </a:r>
                      <a:endParaRPr lang="en-GB" sz="1400" b="1"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r>
                        <a:rPr lang="en-GB" sz="1400" b="1" i="0" u="none" strike="noStrike" kern="1200" dirty="0" smtClean="0">
                          <a:solidFill>
                            <a:srgbClr val="7C7C7C"/>
                          </a:solidFill>
                          <a:latin typeface="+mn-lt"/>
                          <a:ea typeface="+mn-ea"/>
                          <a:cs typeface="+mn-cs"/>
                        </a:rPr>
                        <a:t>243</a:t>
                      </a:r>
                      <a:endParaRPr lang="en-GB" sz="1400" b="1" i="0" u="none" strike="noStrike" kern="1200" dirty="0">
                        <a:solidFill>
                          <a:srgbClr val="7C7C7C"/>
                        </a:solidFill>
                        <a:latin typeface="+mn-lt"/>
                        <a:ea typeface="+mn-ea"/>
                        <a:cs typeface="+mn-cs"/>
                      </a:endParaRPr>
                    </a:p>
                  </a:txBody>
                  <a:tcPr marL="8238" marR="8238" marT="8239" marB="0" anchor="b"/>
                </a:tc>
                <a:tc>
                  <a:txBody>
                    <a:bodyPr/>
                    <a:lstStyle/>
                    <a:p>
                      <a:pPr marL="0" algn="r" defTabSz="914400" rtl="0" eaLnBrk="1" fontAlgn="b" latinLnBrk="0" hangingPunct="1"/>
                      <a:r>
                        <a:rPr lang="en-GB" sz="1400" b="1" i="1" u="none" strike="noStrike" kern="1200" dirty="0" smtClean="0">
                          <a:solidFill>
                            <a:srgbClr val="7C7C7C"/>
                          </a:solidFill>
                          <a:latin typeface="+mn-lt"/>
                          <a:ea typeface="+mn-ea"/>
                          <a:cs typeface="+mn-cs"/>
                        </a:rPr>
                        <a:t>7.1%</a:t>
                      </a:r>
                      <a:endParaRPr lang="en-GB" sz="1400" b="1" i="1" u="none" strike="noStrike" kern="1200" dirty="0">
                        <a:solidFill>
                          <a:srgbClr val="7C7C7C"/>
                        </a:solidFill>
                        <a:latin typeface="+mn-lt"/>
                        <a:ea typeface="+mn-ea"/>
                        <a:cs typeface="+mn-cs"/>
                      </a:endParaRPr>
                    </a:p>
                  </a:txBody>
                  <a:tcPr marL="8238" marR="8238" marT="8239" marB="0" anchor="b"/>
                </a:tc>
                <a:tc>
                  <a:txBody>
                    <a:bodyPr/>
                    <a:lstStyle/>
                    <a:p>
                      <a:pPr algn="r" fontAlgn="b"/>
                      <a:endParaRPr lang="en-GB" sz="1400" b="1" i="1" u="none" strike="noStrike" dirty="0">
                        <a:solidFill>
                          <a:srgbClr val="7C7C7C"/>
                        </a:solidFill>
                        <a:latin typeface="+mn-lt"/>
                      </a:endParaRPr>
                    </a:p>
                  </a:txBody>
                  <a:tcPr marL="8238" marR="8238" marT="8239" marB="0" anchor="b"/>
                </a:tc>
              </a:tr>
              <a:tr h="392890">
                <a:tc gridSpan="9">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GB" sz="1400" b="1" i="0" u="none" strike="noStrike" dirty="0">
                        <a:latin typeface="+mn-lt"/>
                      </a:endParaRPr>
                    </a:p>
                  </a:txBody>
                  <a:tcPr marL="8238" marR="8238" marT="8239"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14975">
                <a:tc gridSpan="9">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050" i="1" kern="1200" dirty="0" smtClean="0">
                          <a:solidFill>
                            <a:schemeClr val="accent1">
                              <a:lumMod val="75000"/>
                            </a:schemeClr>
                          </a:solidFill>
                          <a:effectLst/>
                          <a:latin typeface="+mn-lt"/>
                          <a:ea typeface="+mn-ea"/>
                          <a:cs typeface="+mn-cs"/>
                        </a:rPr>
                        <a:t>Note 3: Pro forma Revenue and EBITA  have been restated to include the results of acquisitions made in 2013 (Elkhorn, Pyeroy,</a:t>
                      </a:r>
                      <a:r>
                        <a:rPr lang="en-GB" sz="1050" i="1" kern="1200" baseline="0" dirty="0" smtClean="0">
                          <a:solidFill>
                            <a:schemeClr val="accent1">
                              <a:lumMod val="75000"/>
                            </a:schemeClr>
                          </a:solidFill>
                          <a:effectLst/>
                          <a:latin typeface="+mn-lt"/>
                          <a:ea typeface="+mn-ea"/>
                          <a:cs typeface="+mn-cs"/>
                        </a:rPr>
                        <a:t> </a:t>
                      </a:r>
                      <a:r>
                        <a:rPr lang="en-GB" sz="1050" i="1" kern="1200" dirty="0" err="1" smtClean="0">
                          <a:solidFill>
                            <a:schemeClr val="accent1">
                              <a:lumMod val="75000"/>
                            </a:schemeClr>
                          </a:solidFill>
                          <a:effectLst/>
                          <a:latin typeface="+mn-lt"/>
                          <a:ea typeface="+mn-ea"/>
                          <a:cs typeface="+mn-cs"/>
                        </a:rPr>
                        <a:t>Intetech</a:t>
                      </a:r>
                      <a:r>
                        <a:rPr lang="en-GB" sz="1050" i="1" kern="1200" dirty="0" smtClean="0">
                          <a:solidFill>
                            <a:schemeClr val="accent1">
                              <a:lumMod val="75000"/>
                            </a:schemeClr>
                          </a:solidFill>
                          <a:effectLst/>
                          <a:latin typeface="+mn-lt"/>
                          <a:ea typeface="+mn-ea"/>
                          <a:cs typeface="+mn-cs"/>
                        </a:rPr>
                        <a:t>) as if they had been acquired on 1 January 2013 and also to apply the average exchange rates used to translate the 2014 results.  The 2014 results have been restated to exclude the results of acquisitions made in 2014 (</a:t>
                      </a:r>
                      <a:r>
                        <a:rPr lang="en-GB" sz="1050" i="1" kern="1200" dirty="0" err="1" smtClean="0">
                          <a:solidFill>
                            <a:schemeClr val="accent1">
                              <a:lumMod val="75000"/>
                            </a:schemeClr>
                          </a:solidFill>
                          <a:effectLst/>
                          <a:latin typeface="+mn-lt"/>
                          <a:ea typeface="+mn-ea"/>
                          <a:cs typeface="+mn-cs"/>
                        </a:rPr>
                        <a:t>Meesters</a:t>
                      </a:r>
                      <a:r>
                        <a:rPr lang="en-GB" sz="1050" i="1" kern="1200" dirty="0" smtClean="0">
                          <a:solidFill>
                            <a:schemeClr val="accent1">
                              <a:lumMod val="75000"/>
                            </a:schemeClr>
                          </a:solidFill>
                          <a:effectLst/>
                          <a:latin typeface="+mn-lt"/>
                          <a:ea typeface="+mn-ea"/>
                          <a:cs typeface="+mn-cs"/>
                        </a:rPr>
                        <a:t>, Cape, Sunstone). </a:t>
                      </a:r>
                    </a:p>
                  </a:txBody>
                  <a:tcPr marL="8238" marR="8238" marT="8239"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8" name="Rectangle 7"/>
          <p:cNvSpPr/>
          <p:nvPr/>
        </p:nvSpPr>
        <p:spPr>
          <a:xfrm>
            <a:off x="576196" y="3450920"/>
            <a:ext cx="8124347" cy="363255"/>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7"/>
          <p:cNvSpPr>
            <a:spLocks noGrp="1"/>
          </p:cNvSpPr>
          <p:nvPr>
            <p:ph type="body" sz="quarter" idx="10"/>
          </p:nvPr>
        </p:nvSpPr>
        <p:spPr>
          <a:xfrm>
            <a:off x="697483" y="6116470"/>
            <a:ext cx="6767513" cy="474663"/>
          </a:xfrm>
        </p:spPr>
        <p:txBody>
          <a:bodyPr rtlCol="0">
            <a:normAutofit/>
          </a:bodyPr>
          <a:lstStyle/>
          <a:p>
            <a:pPr algn="ctr" eaLnBrk="1" fontAlgn="auto" hangingPunct="1">
              <a:lnSpc>
                <a:spcPct val="80000"/>
              </a:lnSpc>
              <a:buFont typeface="Wingdings" pitchFamily="2" charset="2"/>
              <a:buNone/>
              <a:defRPr/>
            </a:pPr>
            <a:r>
              <a:rPr lang="en-GB" sz="2000" dirty="0" smtClean="0"/>
              <a:t>Production Services EBITA up 21% on a like for like basis</a:t>
            </a:r>
          </a:p>
        </p:txBody>
      </p:sp>
    </p:spTree>
    <p:extLst>
      <p:ext uri="{BB962C8B-B14F-4D97-AF65-F5344CB8AC3E}">
        <p14:creationId xmlns:p14="http://schemas.microsoft.com/office/powerpoint/2010/main" val="1231718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ening Screens">
  <a:themeElements>
    <a:clrScheme name="Custom 2">
      <a:dk1>
        <a:srgbClr val="595959"/>
      </a:dk1>
      <a:lt1>
        <a:sysClr val="window" lastClr="FFFFFF"/>
      </a:lt1>
      <a:dk2>
        <a:srgbClr val="595959"/>
      </a:dk2>
      <a:lt2>
        <a:srgbClr val="FFFFFF"/>
      </a:lt2>
      <a:accent1>
        <a:srgbClr val="DE2B28"/>
      </a:accent1>
      <a:accent2>
        <a:srgbClr val="58B1E4"/>
      </a:accent2>
      <a:accent3>
        <a:srgbClr val="9FBF1A"/>
      </a:accent3>
      <a:accent4>
        <a:srgbClr val="FCC327"/>
      </a:accent4>
      <a:accent5>
        <a:srgbClr val="F08312"/>
      </a:accent5>
      <a:accent6>
        <a:srgbClr val="A32C6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72000" rIns="0" bIns="0" rtlCol="0">
        <a:noAutofit/>
      </a:bodyPr>
      <a:lstStyle>
        <a:defPPr algn="l">
          <a:defRPr sz="2800" b="0" spc="-40" baseline="0" dirty="0" smtClean="0">
            <a:solidFill>
              <a:srgbClr val="7C7C7C"/>
            </a:solidFill>
          </a:defRPr>
        </a:defPPr>
      </a:lstStyle>
    </a:txDef>
  </a:objectDefaults>
  <a:extraClrSchemeLst/>
  <a:extLst>
    <a:ext uri="{05A4C25C-085E-4340-85A3-A5531E510DB2}">
      <thm15:themeFamily xmlns:thm15="http://schemas.microsoft.com/office/thememl/2012/main" xmlns="" name="woodgrouptemplate.potx" id="{E6BB31F2-0545-4CDB-8745-9AEB5562C689}" vid="{469D6FB7-8CDC-4586-A265-CB5D38081114}"/>
    </a:ext>
  </a:extLst>
</a:theme>
</file>

<file path=ppt/theme/theme2.xml><?xml version="1.0" encoding="utf-8"?>
<a:theme xmlns:a="http://schemas.openxmlformats.org/drawingml/2006/main" name="Basic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oodgrouptemplate.potx" id="{E6BB31F2-0545-4CDB-8745-9AEB5562C689}" vid="{DBC3B300-3933-414F-9616-8D567EE7CB2C}"/>
    </a:ext>
  </a:extLst>
</a:theme>
</file>

<file path=ppt/theme/theme3.xml><?xml version="1.0" encoding="utf-8"?>
<a:theme xmlns:a="http://schemas.openxmlformats.org/drawingml/2006/main" name="Chapter Titles">
  <a:themeElements>
    <a:clrScheme name="Wood Group Colours">
      <a:dk1>
        <a:srgbClr val="524247"/>
      </a:dk1>
      <a:lt1>
        <a:sysClr val="window" lastClr="FFFFFF"/>
      </a:lt1>
      <a:dk2>
        <a:srgbClr val="595959"/>
      </a:dk2>
      <a:lt2>
        <a:srgbClr val="FFFFFF"/>
      </a:lt2>
      <a:accent1>
        <a:srgbClr val="AA272F"/>
      </a:accent1>
      <a:accent2>
        <a:srgbClr val="589199"/>
      </a:accent2>
      <a:accent3>
        <a:srgbClr val="8E9300"/>
      </a:accent3>
      <a:accent4>
        <a:srgbClr val="CE8E00"/>
      </a:accent4>
      <a:accent5>
        <a:srgbClr val="4BACC6"/>
      </a:accent5>
      <a:accent6>
        <a:srgbClr val="F79646"/>
      </a:accent6>
      <a:hlink>
        <a:srgbClr val="0000FF"/>
      </a:hlink>
      <a:folHlink>
        <a:srgbClr val="800080"/>
      </a:folHlink>
    </a:clrScheme>
    <a:fontScheme name="Wood Group">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woodgrouptemplate.potx" id="{E6BB31F2-0545-4CDB-8745-9AEB5562C689}" vid="{BFE065AB-6AC4-4896-9ADA-C24F3F6876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6AB2083E28D643919DFD979A162E83" ma:contentTypeVersion="0" ma:contentTypeDescription="Create a new document." ma:contentTypeScope="" ma:versionID="9867a71422fda7ad837eb6b79a44ed4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469963-17D7-4639-A83E-C5BE50FA40BB}">
  <ds:schemaRefs>
    <ds:schemaRef ds:uri="http://purl.org/dc/term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4F62C52-CEC0-4B35-95BC-BB3B38535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E460F09-65DB-48C1-B603-0067363504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9239</TotalTime>
  <Words>2405</Words>
  <Application>Microsoft Office PowerPoint</Application>
  <PresentationFormat>On-screen Show (4:3)</PresentationFormat>
  <Paragraphs>597</Paragraphs>
  <Slides>25</Slides>
  <Notes>25</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Opening Screens</vt:lpstr>
      <vt:lpstr>Basic Slides</vt:lpstr>
      <vt:lpstr>Chapter Titles</vt:lpstr>
      <vt:lpstr>PowerPoint Presentation</vt:lpstr>
      <vt:lpstr>PowerPoint Presentation</vt:lpstr>
      <vt:lpstr>Financial Responsibility</vt:lpstr>
      <vt:lpstr>First half financial headlines </vt:lpstr>
      <vt:lpstr>Delivering on strategy</vt:lpstr>
      <vt:lpstr>PowerPoint Presentation</vt:lpstr>
      <vt:lpstr>Financial results</vt:lpstr>
      <vt:lpstr>Total revenue and EBITA</vt:lpstr>
      <vt:lpstr>Pro forma revenue and EBITA</vt:lpstr>
      <vt:lpstr>Cash flow</vt:lpstr>
      <vt:lpstr>ROCE and net debt</vt:lpstr>
      <vt:lpstr>PowerPoint Presentation</vt:lpstr>
      <vt:lpstr>Wood Group PSN – Production Services</vt:lpstr>
      <vt:lpstr>Production Services – US shale market</vt:lpstr>
      <vt:lpstr>Wood Group PSN – Turbine Activities</vt:lpstr>
      <vt:lpstr>Wood Group Engineering </vt:lpstr>
      <vt:lpstr>Summary and outlook</vt:lpstr>
      <vt:lpstr>Footnotes</vt:lpstr>
      <vt:lpstr>Appendix</vt:lpstr>
      <vt:lpstr>Reconciliation of operating profit</vt:lpstr>
      <vt:lpstr>Exceptional gain</vt:lpstr>
      <vt:lpstr>Amortisation</vt:lpstr>
      <vt:lpstr>Tax</vt:lpstr>
      <vt:lpstr>Finance expense</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Paterson</dc:creator>
  <cp:lastModifiedBy>Unity</cp:lastModifiedBy>
  <cp:revision>1021</cp:revision>
  <cp:lastPrinted>2014-08-11T17:48:02Z</cp:lastPrinted>
  <dcterms:created xsi:type="dcterms:W3CDTF">2010-12-14T16:57:12Z</dcterms:created>
  <dcterms:modified xsi:type="dcterms:W3CDTF">2014-08-18T19:46:07Z</dcterms:modified>
</cp:coreProperties>
</file>